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337" r:id="rId2"/>
    <p:sldId id="327" r:id="rId3"/>
    <p:sldId id="356" r:id="rId4"/>
    <p:sldId id="357" r:id="rId5"/>
    <p:sldId id="359" r:id="rId6"/>
    <p:sldId id="330" r:id="rId7"/>
    <p:sldId id="358" r:id="rId8"/>
    <p:sldId id="360" r:id="rId9"/>
    <p:sldId id="361" r:id="rId10"/>
    <p:sldId id="363" r:id="rId11"/>
    <p:sldId id="362" r:id="rId12"/>
    <p:sldId id="364" r:id="rId13"/>
    <p:sldId id="365" r:id="rId14"/>
    <p:sldId id="35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3210" autoAdjust="0"/>
  </p:normalViewPr>
  <p:slideViewPr>
    <p:cSldViewPr snapToGrid="0">
      <p:cViewPr>
        <p:scale>
          <a:sx n="83" d="100"/>
          <a:sy n="83" d="100"/>
        </p:scale>
        <p:origin x="28" y="96"/>
      </p:cViewPr>
      <p:guideLst/>
    </p:cSldViewPr>
  </p:slideViewPr>
  <p:notesTextViewPr>
    <p:cViewPr>
      <p:scale>
        <a:sx n="125" d="100"/>
        <a:sy n="125" d="100"/>
      </p:scale>
      <p:origin x="0" y="0"/>
    </p:cViewPr>
  </p:notesTextViewPr>
  <p:sorterViewPr>
    <p:cViewPr>
      <p:scale>
        <a:sx n="100" d="100"/>
        <a:sy n="100" d="100"/>
      </p:scale>
      <p:origin x="0" y="-42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5541DA-0193-4CAC-9563-F8CAAD52A63C}" type="datetimeFigureOut">
              <a:rPr lang="en-US" smtClean="0"/>
              <a:t>12/16/2025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CA4690-A34A-4314-89FE-0FBB38D35757}" type="slidenum">
              <a:rPr lang="en-US" smtClean="0"/>
              <a:t>‹#›</a:t>
            </a:fld>
            <a:endParaRPr lang="en-US"/>
          </a:p>
        </p:txBody>
      </p:sp>
    </p:spTree>
    <p:extLst>
      <p:ext uri="{BB962C8B-B14F-4D97-AF65-F5344CB8AC3E}">
        <p14:creationId xmlns:p14="http://schemas.microsoft.com/office/powerpoint/2010/main" val="546935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this presentation is an overview of my project, product reviews clustering.</a:t>
            </a:r>
          </a:p>
          <a:p>
            <a:endParaRPr lang="en-US" dirty="0"/>
          </a:p>
        </p:txBody>
      </p:sp>
      <p:sp>
        <p:nvSpPr>
          <p:cNvPr id="4" name="Slide Number Placeholder 3"/>
          <p:cNvSpPr>
            <a:spLocks noGrp="1"/>
          </p:cNvSpPr>
          <p:nvPr>
            <p:ph type="sldNum" sz="quarter" idx="5"/>
          </p:nvPr>
        </p:nvSpPr>
        <p:spPr/>
        <p:txBody>
          <a:bodyPr/>
          <a:lstStyle/>
          <a:p>
            <a:fld id="{5E5535E0-CBDD-BC4C-BD4F-9919692E8FCF}" type="slidenum">
              <a:rPr lang="en-US" smtClean="0"/>
              <a:t>1</a:t>
            </a:fld>
            <a:endParaRPr lang="en-US"/>
          </a:p>
        </p:txBody>
      </p:sp>
    </p:spTree>
    <p:extLst>
      <p:ext uri="{BB962C8B-B14F-4D97-AF65-F5344CB8AC3E}">
        <p14:creationId xmlns:p14="http://schemas.microsoft.com/office/powerpoint/2010/main" val="2530661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the result of t-</a:t>
            </a:r>
            <a:r>
              <a:rPr lang="en-US" dirty="0" err="1"/>
              <a:t>sne</a:t>
            </a:r>
            <a:r>
              <a:rPr lang="en-US" dirty="0"/>
              <a:t>, color coded by the predicted cluster labels.</a:t>
            </a:r>
          </a:p>
        </p:txBody>
      </p:sp>
      <p:sp>
        <p:nvSpPr>
          <p:cNvPr id="4" name="Slide Number Placeholder 3"/>
          <p:cNvSpPr>
            <a:spLocks noGrp="1"/>
          </p:cNvSpPr>
          <p:nvPr>
            <p:ph type="sldNum" sz="quarter" idx="5"/>
          </p:nvPr>
        </p:nvSpPr>
        <p:spPr/>
        <p:txBody>
          <a:bodyPr/>
          <a:lstStyle/>
          <a:p>
            <a:fld id="{46CA4690-A34A-4314-89FE-0FBB38D35757}" type="slidenum">
              <a:rPr lang="en-US" smtClean="0"/>
              <a:t>10</a:t>
            </a:fld>
            <a:endParaRPr lang="en-US"/>
          </a:p>
        </p:txBody>
      </p:sp>
    </p:spTree>
    <p:extLst>
      <p:ext uri="{BB962C8B-B14F-4D97-AF65-F5344CB8AC3E}">
        <p14:creationId xmlns:p14="http://schemas.microsoft.com/office/powerpoint/2010/main" val="1732351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algorithm is DBSCAN, since we are expecting the review dataset contains a lot of noise, and also the consideration of our computation limit, so DBSCAN might be a valid choice to detect them.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first draw the k-neighbor distance plots from k = 2 to 10, and found that k=10 showed </a:t>
            </a:r>
            <a:r>
              <a:rPr lang="en-US" sz="1200" b="0" kern="1200" dirty="0">
                <a:solidFill>
                  <a:schemeClr val="tx1"/>
                </a:solidFill>
                <a:effectLst/>
                <a:latin typeface="+mn-lt"/>
                <a:ea typeface="+mn-ea"/>
                <a:cs typeface="+mn-cs"/>
              </a:rPr>
              <a:t>the most distinct elbow, and based on that, we defined our parameter range to conduct the parameter tuning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And our final parameter choice is epsilon = 0.65, minimal point number = 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CA4690-A34A-4314-89FE-0FBB38D35757}" type="slidenum">
              <a:rPr lang="en-US" smtClean="0"/>
              <a:t>11</a:t>
            </a:fld>
            <a:endParaRPr lang="en-US"/>
          </a:p>
        </p:txBody>
      </p:sp>
    </p:spTree>
    <p:extLst>
      <p:ext uri="{BB962C8B-B14F-4D97-AF65-F5344CB8AC3E}">
        <p14:creationId xmlns:p14="http://schemas.microsoft.com/office/powerpoint/2010/main" val="983449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results of the tuned DBSCAN clustering, compared to the results of k-means, k-means clearly shows a more reasonable clustering result across all the metrics we used. So our final clustering result will be using k-means with cluster number set to 9.</a:t>
            </a:r>
          </a:p>
        </p:txBody>
      </p:sp>
      <p:sp>
        <p:nvSpPr>
          <p:cNvPr id="4" name="Slide Number Placeholder 3"/>
          <p:cNvSpPr>
            <a:spLocks noGrp="1"/>
          </p:cNvSpPr>
          <p:nvPr>
            <p:ph type="sldNum" sz="quarter" idx="5"/>
          </p:nvPr>
        </p:nvSpPr>
        <p:spPr/>
        <p:txBody>
          <a:bodyPr/>
          <a:lstStyle/>
          <a:p>
            <a:fld id="{46CA4690-A34A-4314-89FE-0FBB38D35757}" type="slidenum">
              <a:rPr lang="en-US" smtClean="0"/>
              <a:t>12</a:t>
            </a:fld>
            <a:endParaRPr lang="en-US"/>
          </a:p>
        </p:txBody>
      </p:sp>
    </p:spTree>
    <p:extLst>
      <p:ext uri="{BB962C8B-B14F-4D97-AF65-F5344CB8AC3E}">
        <p14:creationId xmlns:p14="http://schemas.microsoft.com/office/powerpoint/2010/main" val="1448407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this is main clustering result visual using word cloud, they represent the top most common bigrams. These clusters can be grouped to 3 categories:</a:t>
            </a:r>
          </a:p>
          <a:p>
            <a:endParaRPr lang="en-US" dirty="0"/>
          </a:p>
          <a:p>
            <a:r>
              <a:rPr lang="en-US" dirty="0"/>
              <a:t>First is about the skin, Clusters 4, 5, and 7 focus heavily on </a:t>
            </a:r>
            <a:r>
              <a:rPr lang="en-US" b="1" dirty="0"/>
              <a:t>'acne', 'sensitive',</a:t>
            </a:r>
            <a:r>
              <a:rPr lang="en-US" dirty="0"/>
              <a:t> and </a:t>
            </a:r>
            <a:r>
              <a:rPr lang="en-US" b="1" dirty="0"/>
              <a:t>'dry skin’</a:t>
            </a:r>
            <a:r>
              <a:rPr lang="en-US" dirty="0"/>
              <a:t>.</a:t>
            </a:r>
          </a:p>
          <a:p>
            <a:endParaRPr lang="en-US" dirty="0"/>
          </a:p>
          <a:p>
            <a:r>
              <a:rPr lang="en-US" dirty="0"/>
              <a:t>Second is about the Product, the clustering identified specific lines, the cluster 8 is mainly about Sunscreen, highlighting a critical defect, white cast. Meanwhile cluster 6 captures a viral trend, dominated entirely by the </a:t>
            </a:r>
            <a:r>
              <a:rPr lang="en-US" b="1" dirty="0"/>
              <a:t>'Summer Fridays Jet Lag Mask’</a:t>
            </a:r>
            <a:r>
              <a:rPr lang="en-US" dirty="0"/>
              <a:t>.</a:t>
            </a:r>
          </a:p>
          <a:p>
            <a:endParaRPr lang="en-US" dirty="0"/>
          </a:p>
          <a:p>
            <a:r>
              <a:rPr lang="en-US" dirty="0"/>
              <a:t>Third one could be Noise, they are almost about non-product feedback.</a:t>
            </a:r>
          </a:p>
          <a:p>
            <a:endParaRPr lang="en-US" dirty="0"/>
          </a:p>
          <a:p>
            <a:r>
              <a:rPr lang="en-US" dirty="0"/>
              <a:t>And finally, some quick notes on limitations of this project: </a:t>
            </a:r>
          </a:p>
          <a:p>
            <a:endParaRPr lang="en-US" dirty="0"/>
          </a:p>
          <a:p>
            <a:r>
              <a:rPr lang="en-US" dirty="0"/>
              <a:t>This is a shallow attempt to cluster, the results are definitely not the most accurate</a:t>
            </a:r>
          </a:p>
          <a:p>
            <a:endParaRPr lang="en-US" dirty="0"/>
          </a:p>
          <a:p>
            <a:r>
              <a:rPr lang="en-US" dirty="0"/>
              <a:t>And The SBERT model is heavy, which limited us to a sample size of 10,000 reviews rather than the full dataset. </a:t>
            </a:r>
          </a:p>
          <a:p>
            <a:endParaRPr lang="en-US" dirty="0"/>
          </a:p>
          <a:p>
            <a:r>
              <a:rPr lang="en-US" b="1" dirty="0"/>
              <a:t>Model Assumptions</a:t>
            </a:r>
            <a:r>
              <a:rPr lang="en-US" dirty="0"/>
              <a:t>: K-Means assumes clusters are spherical. Since language is continuous and fluid, the model might occasionally split a single, long-tail topic into two separate groups.</a:t>
            </a:r>
          </a:p>
          <a:p>
            <a:endParaRPr lang="en-US" dirty="0"/>
          </a:p>
        </p:txBody>
      </p:sp>
      <p:sp>
        <p:nvSpPr>
          <p:cNvPr id="4" name="Slide Number Placeholder 3"/>
          <p:cNvSpPr>
            <a:spLocks noGrp="1"/>
          </p:cNvSpPr>
          <p:nvPr>
            <p:ph type="sldNum" sz="quarter" idx="5"/>
          </p:nvPr>
        </p:nvSpPr>
        <p:spPr/>
        <p:txBody>
          <a:bodyPr/>
          <a:lstStyle/>
          <a:p>
            <a:fld id="{46CA4690-A34A-4314-89FE-0FBB38D35757}" type="slidenum">
              <a:rPr lang="en-US" smtClean="0"/>
              <a:t>13</a:t>
            </a:fld>
            <a:endParaRPr lang="en-US"/>
          </a:p>
        </p:txBody>
      </p:sp>
    </p:spTree>
    <p:extLst>
      <p:ext uri="{BB962C8B-B14F-4D97-AF65-F5344CB8AC3E}">
        <p14:creationId xmlns:p14="http://schemas.microsoft.com/office/powerpoint/2010/main" val="1518968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background of the project is set in the e-commerce environment, we can collect many new product reviews everyday, it is </a:t>
            </a:r>
            <a:r>
              <a:rPr lang="en-US" b="1" dirty="0"/>
              <a:t>impossible</a:t>
            </a:r>
            <a:r>
              <a:rPr lang="en-US" dirty="0"/>
              <a:t> to read them all manually, and to get insights from those reviews,</a:t>
            </a:r>
          </a:p>
          <a:p>
            <a:endParaRPr lang="en-US" dirty="0"/>
          </a:p>
          <a:p>
            <a:r>
              <a:rPr lang="en-US" dirty="0"/>
              <a:t>Furthermore, star ratings are </a:t>
            </a:r>
            <a:r>
              <a:rPr lang="en-US" b="1" dirty="0"/>
              <a:t>too general</a:t>
            </a:r>
            <a:r>
              <a:rPr lang="en-US" dirty="0"/>
              <a:t>. For example, a '1-star' rating could mean an 'allergic reaction' or just a 'late delivery’, this numerical representation of the data doesn't tell us </a:t>
            </a:r>
            <a:r>
              <a:rPr lang="en-US" i="1" dirty="0"/>
              <a:t>which</a:t>
            </a:r>
            <a:r>
              <a:rPr lang="en-US" dirty="0"/>
              <a:t> one it is.</a:t>
            </a:r>
          </a:p>
          <a:p>
            <a:endParaRPr lang="en-US" dirty="0"/>
          </a:p>
          <a:p>
            <a:r>
              <a:rPr lang="en-US" dirty="0"/>
              <a:t>So, our </a:t>
            </a:r>
            <a:r>
              <a:rPr lang="en-US" b="1" dirty="0"/>
              <a:t>Research Goal</a:t>
            </a:r>
            <a:r>
              <a:rPr lang="en-US" dirty="0"/>
              <a:t> is to move beyond simple star ratings, we want to use clustering techniques to group these reviews and uncover the </a:t>
            </a:r>
            <a:r>
              <a:rPr lang="en-US" b="1" dirty="0"/>
              <a:t>hidden topics, to see what </a:t>
            </a:r>
            <a:r>
              <a:rPr lang="en-US" sz="1200" b="0" i="0" kern="1200" dirty="0">
                <a:solidFill>
                  <a:schemeClr val="tx1"/>
                </a:solidFill>
                <a:effectLst/>
                <a:latin typeface="+mn-lt"/>
                <a:ea typeface="+mn-ea"/>
                <a:cs typeface="+mn-cs"/>
              </a:rPr>
              <a:t>specifically</a:t>
            </a:r>
            <a:r>
              <a:rPr lang="en-US" b="1" dirty="0"/>
              <a:t> the </a:t>
            </a:r>
            <a:r>
              <a:rPr lang="en-US" dirty="0"/>
              <a:t>customers are talking about.</a:t>
            </a:r>
          </a:p>
          <a:p>
            <a:endParaRPr lang="en-US" dirty="0"/>
          </a:p>
          <a:p>
            <a:r>
              <a:rPr lang="en-US" dirty="0"/>
              <a:t>And briefly on the dataset, we use the 2023 Sephora review dataset from </a:t>
            </a:r>
            <a:r>
              <a:rPr lang="en-US" dirty="0" err="1"/>
              <a:t>kaggle</a:t>
            </a:r>
            <a:r>
              <a:rPr lang="en-US" dirty="0"/>
              <a:t>, which contains nearly a million raw reviews.</a:t>
            </a:r>
          </a:p>
          <a:p>
            <a:endParaRPr lang="en-US" dirty="0"/>
          </a:p>
          <a:p>
            <a:r>
              <a:rPr lang="en-US" dirty="0"/>
              <a:t>Before the clustering part, for the parts like EDA, text cleaning and word embedding, we are using the full-size product and review datasets, but for the actual clustering models, we are using a </a:t>
            </a:r>
            <a:r>
              <a:rPr lang="en-US" sz="1200" dirty="0"/>
              <a:t>stratified 10,000 sample reviews,</a:t>
            </a:r>
          </a:p>
          <a:p>
            <a:endParaRPr lang="en-US" sz="1200" dirty="0"/>
          </a:p>
          <a:p>
            <a:r>
              <a:rPr lang="en-US" sz="1200" dirty="0"/>
              <a:t>The reason to do so is </a:t>
            </a:r>
          </a:p>
          <a:p>
            <a:endParaRPr lang="en-US" sz="1200" dirty="0"/>
          </a:p>
          <a:p>
            <a:r>
              <a:rPr lang="en-US" dirty="0"/>
              <a:t>First, it relieves our computation burden and helps the model run successfully.</a:t>
            </a:r>
          </a:p>
          <a:p>
            <a:endParaRPr lang="en-US" sz="1200" dirty="0"/>
          </a:p>
          <a:p>
            <a:r>
              <a:rPr lang="en-US" dirty="0"/>
              <a:t>Second, it ensures our smaller sample perfectly mirrors the rating distribution of the original population, so the data remains representative.</a:t>
            </a:r>
            <a:endParaRPr lang="en-US" sz="1200" dirty="0"/>
          </a:p>
        </p:txBody>
      </p:sp>
      <p:sp>
        <p:nvSpPr>
          <p:cNvPr id="4" name="Slide Number Placeholder 3"/>
          <p:cNvSpPr>
            <a:spLocks noGrp="1"/>
          </p:cNvSpPr>
          <p:nvPr>
            <p:ph type="sldNum" sz="quarter" idx="5"/>
          </p:nvPr>
        </p:nvSpPr>
        <p:spPr/>
        <p:txBody>
          <a:bodyPr/>
          <a:lstStyle/>
          <a:p>
            <a:fld id="{5E5535E0-CBDD-BC4C-BD4F-9919692E8FCF}" type="slidenum">
              <a:rPr lang="en-US" smtClean="0"/>
              <a:t>2</a:t>
            </a:fld>
            <a:endParaRPr lang="en-US"/>
          </a:p>
        </p:txBody>
      </p:sp>
    </p:spTree>
    <p:extLst>
      <p:ext uri="{BB962C8B-B14F-4D97-AF65-F5344CB8AC3E}">
        <p14:creationId xmlns:p14="http://schemas.microsoft.com/office/powerpoint/2010/main" val="1454071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B3B6C-52A5-4146-ADFD-48DCE0C27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1AFD3-2EB0-CA44-E32E-3D388215A4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E82972-6281-6FDA-3E6A-97657E376B1E}"/>
              </a:ext>
            </a:extLst>
          </p:cNvPr>
          <p:cNvSpPr>
            <a:spLocks noGrp="1"/>
          </p:cNvSpPr>
          <p:nvPr>
            <p:ph type="body" idx="1"/>
          </p:nvPr>
        </p:nvSpPr>
        <p:spPr/>
        <p:txBody>
          <a:bodyPr/>
          <a:lstStyle/>
          <a:p>
            <a:r>
              <a:rPr lang="en-US" dirty="0"/>
              <a:t>For the EDA, we find that the review dataset is quite sparse, it has too many missing values in the feature columns, the most useful ones are the text and star ratings. </a:t>
            </a:r>
          </a:p>
          <a:p>
            <a:endParaRPr lang="en-US" dirty="0"/>
          </a:p>
          <a:p>
            <a:r>
              <a:rPr lang="en-US" dirty="0"/>
              <a:t>So we are performing EDA mainly on the product dataset to better know our data and explore any potential relation. As for the reviews, we perform the n-gram analysis to understand the text.</a:t>
            </a:r>
          </a:p>
          <a:p>
            <a:endParaRPr lang="en-US" dirty="0"/>
          </a:p>
          <a:p>
            <a:r>
              <a:rPr lang="en-US" dirty="0"/>
              <a:t>These two sunburst plots are based on the product dataset, presenting the categorical variable: product category, against the numerical variable: product rating and price respectively. </a:t>
            </a:r>
          </a:p>
          <a:p>
            <a:endParaRPr lang="en-US" dirty="0"/>
          </a:p>
          <a:p>
            <a:r>
              <a:rPr lang="en-US" dirty="0"/>
              <a:t>First, looking at </a:t>
            </a:r>
            <a:r>
              <a:rPr lang="en-US" b="1" dirty="0"/>
              <a:t>Ratings</a:t>
            </a:r>
            <a:r>
              <a:rPr lang="en-US" dirty="0"/>
              <a:t> on the left, the color represents satisfaction, lighter is better. You can clearly see that </a:t>
            </a:r>
            <a:r>
              <a:rPr lang="en-US" b="1" dirty="0"/>
              <a:t>Skincare</a:t>
            </a:r>
            <a:r>
              <a:rPr lang="en-US" dirty="0"/>
              <a:t> dominates in bright yellow, serving as the high-quality category of Sephora. In contrast, </a:t>
            </a:r>
            <a:r>
              <a:rPr lang="en-US" b="1" dirty="0"/>
              <a:t>Fragrance</a:t>
            </a:r>
            <a:r>
              <a:rPr lang="en-US" dirty="0"/>
              <a:t> and </a:t>
            </a:r>
            <a:r>
              <a:rPr lang="en-US" b="1" dirty="0"/>
              <a:t>Makeup</a:t>
            </a:r>
            <a:r>
              <a:rPr lang="en-US" dirty="0"/>
              <a:t> show much darker colors, This shows while these categories have huge volume, customers are significantly harder to please and give lower ratings.</a:t>
            </a:r>
          </a:p>
          <a:p>
            <a:endParaRPr lang="en-US" dirty="0"/>
          </a:p>
          <a:p>
            <a:r>
              <a:rPr lang="en-US" dirty="0"/>
              <a:t>Next, looking at </a:t>
            </a:r>
            <a:r>
              <a:rPr lang="en-US" b="1" dirty="0"/>
              <a:t>Price</a:t>
            </a:r>
            <a:r>
              <a:rPr lang="en-US" dirty="0"/>
              <a:t> on the right, here yellow means expensive. Notice that the massive </a:t>
            </a:r>
            <a:r>
              <a:rPr lang="en-US" b="1" dirty="0"/>
              <a:t>Makeup</a:t>
            </a:r>
            <a:r>
              <a:rPr lang="en-US" dirty="0"/>
              <a:t> section is deep purple. It acts as the accessible, low-price entry point for customers. Conversely, there is a thin, bright yellow slice for </a:t>
            </a:r>
            <a:r>
              <a:rPr lang="en-US" b="1" dirty="0"/>
              <a:t>'High-Tech Tools’ and its sub-category anti-aging</a:t>
            </a:r>
            <a:r>
              <a:rPr lang="en-US" dirty="0"/>
              <a:t>. This represents the premium price ceiling of Sephora’s products.</a:t>
            </a:r>
          </a:p>
        </p:txBody>
      </p:sp>
      <p:sp>
        <p:nvSpPr>
          <p:cNvPr id="4" name="Slide Number Placeholder 3">
            <a:extLst>
              <a:ext uri="{FF2B5EF4-FFF2-40B4-BE49-F238E27FC236}">
                <a16:creationId xmlns:a16="http://schemas.microsoft.com/office/drawing/2014/main" id="{FE8E46A6-1759-4BB7-DFDD-4B159A6205A4}"/>
              </a:ext>
            </a:extLst>
          </p:cNvPr>
          <p:cNvSpPr>
            <a:spLocks noGrp="1"/>
          </p:cNvSpPr>
          <p:nvPr>
            <p:ph type="sldNum" sz="quarter" idx="5"/>
          </p:nvPr>
        </p:nvSpPr>
        <p:spPr/>
        <p:txBody>
          <a:bodyPr/>
          <a:lstStyle/>
          <a:p>
            <a:fld id="{5E5535E0-CBDD-BC4C-BD4F-9919692E8FCF}" type="slidenum">
              <a:rPr lang="en-US" smtClean="0"/>
              <a:t>3</a:t>
            </a:fld>
            <a:endParaRPr lang="en-US"/>
          </a:p>
        </p:txBody>
      </p:sp>
    </p:spTree>
    <p:extLst>
      <p:ext uri="{BB962C8B-B14F-4D97-AF65-F5344CB8AC3E}">
        <p14:creationId xmlns:p14="http://schemas.microsoft.com/office/powerpoint/2010/main" val="4080438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03906-167E-068E-7888-451F72058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C65414-AAC7-CC9D-21EA-2A7A62577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30D56-7389-BCA3-56D9-21610AC4F120}"/>
              </a:ext>
            </a:extLst>
          </p:cNvPr>
          <p:cNvSpPr>
            <a:spLocks noGrp="1"/>
          </p:cNvSpPr>
          <p:nvPr>
            <p:ph type="body" idx="1"/>
          </p:nvPr>
        </p:nvSpPr>
        <p:spPr/>
        <p:txBody>
          <a:bodyPr/>
          <a:lstStyle/>
          <a:p>
            <a:r>
              <a:rPr lang="en-US" dirty="0"/>
              <a:t>And for this </a:t>
            </a:r>
            <a:r>
              <a:rPr lang="en-US" b="1" dirty="0"/>
              <a:t>Parallel Coordinates Plot</a:t>
            </a:r>
            <a:r>
              <a:rPr lang="en-US" dirty="0"/>
              <a:t>, we use all the numerical variables available to explore their relation, the color represents </a:t>
            </a:r>
            <a:r>
              <a:rPr lang="en-US" b="1" dirty="0"/>
              <a:t>Product Price,</a:t>
            </a:r>
            <a:r>
              <a:rPr lang="en-US" dirty="0"/>
              <a:t> </a:t>
            </a:r>
            <a:r>
              <a:rPr lang="en-US" b="1" dirty="0"/>
              <a:t>Blue</a:t>
            </a:r>
            <a:r>
              <a:rPr lang="en-US" dirty="0"/>
              <a:t> is expensive, and </a:t>
            </a:r>
            <a:r>
              <a:rPr lang="en-US" b="1" dirty="0"/>
              <a:t>Red</a:t>
            </a:r>
            <a:r>
              <a:rPr lang="en-US" dirty="0"/>
              <a:t> is affordable.</a:t>
            </a:r>
          </a:p>
          <a:p>
            <a:endParaRPr lang="en-US" dirty="0"/>
          </a:p>
          <a:p>
            <a:r>
              <a:rPr lang="en-US" dirty="0"/>
              <a:t>There is a very clear </a:t>
            </a:r>
            <a:r>
              <a:rPr lang="en-US" b="1" dirty="0"/>
              <a:t>trade-off</a:t>
            </a:r>
            <a:r>
              <a:rPr lang="en-US" dirty="0"/>
              <a:t> here. Look at the single </a:t>
            </a:r>
            <a:r>
              <a:rPr lang="en-US" b="1" dirty="0"/>
              <a:t>Blue line</a:t>
            </a:r>
            <a:r>
              <a:rPr lang="en-US" dirty="0"/>
              <a:t> on the right. It hits the price ceiling, but it completely drops to zero for 'reviews' and 'loves count’ of the product.</a:t>
            </a:r>
          </a:p>
          <a:p>
            <a:endParaRPr lang="en-US" dirty="0"/>
          </a:p>
          <a:p>
            <a:r>
              <a:rPr lang="en-US" dirty="0"/>
              <a:t>By contrast, look at the massive </a:t>
            </a:r>
            <a:r>
              <a:rPr lang="en-US" b="1" dirty="0"/>
              <a:t>Red lines, </a:t>
            </a:r>
            <a:r>
              <a:rPr lang="en-US" dirty="0"/>
              <a:t>They represent the cheaper products, and they dominate the top peaks of ‘loves count’, ‘rating’ and ‘reviews’, so we can conclude that the accessible, lower price tier product is more likely to go viral.</a:t>
            </a:r>
          </a:p>
        </p:txBody>
      </p:sp>
      <p:sp>
        <p:nvSpPr>
          <p:cNvPr id="4" name="Slide Number Placeholder 3">
            <a:extLst>
              <a:ext uri="{FF2B5EF4-FFF2-40B4-BE49-F238E27FC236}">
                <a16:creationId xmlns:a16="http://schemas.microsoft.com/office/drawing/2014/main" id="{6E328202-4FBB-1DCE-0926-26EF0BA8337E}"/>
              </a:ext>
            </a:extLst>
          </p:cNvPr>
          <p:cNvSpPr>
            <a:spLocks noGrp="1"/>
          </p:cNvSpPr>
          <p:nvPr>
            <p:ph type="sldNum" sz="quarter" idx="5"/>
          </p:nvPr>
        </p:nvSpPr>
        <p:spPr/>
        <p:txBody>
          <a:bodyPr/>
          <a:lstStyle/>
          <a:p>
            <a:fld id="{5E5535E0-CBDD-BC4C-BD4F-9919692E8FCF}" type="slidenum">
              <a:rPr lang="en-US" smtClean="0"/>
              <a:t>4</a:t>
            </a:fld>
            <a:endParaRPr lang="en-US"/>
          </a:p>
        </p:txBody>
      </p:sp>
    </p:spTree>
    <p:extLst>
      <p:ext uri="{BB962C8B-B14F-4D97-AF65-F5344CB8AC3E}">
        <p14:creationId xmlns:p14="http://schemas.microsoft.com/office/powerpoint/2010/main" val="3992908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are the partial, top unigram, bigram, and trigram bar plots. The idea here is to summarize most frequent phrases in customer reviews, </a:t>
            </a:r>
          </a:p>
          <a:p>
            <a:endParaRPr lang="en-US" dirty="0"/>
          </a:p>
          <a:p>
            <a:r>
              <a:rPr lang="en-US" dirty="0"/>
              <a:t>we found that </a:t>
            </a:r>
            <a:r>
              <a:rPr lang="en-US" b="1" dirty="0"/>
              <a:t>Bigrams, </a:t>
            </a:r>
            <a:r>
              <a:rPr lang="en-US" dirty="0"/>
              <a:t>the middle chart, were the most useful. Phrases like 'dry skin' or 'sensitive skin' capture much more meaning than single words.</a:t>
            </a:r>
          </a:p>
          <a:p>
            <a:endParaRPr lang="en-US" dirty="0"/>
          </a:p>
          <a:p>
            <a:r>
              <a:rPr lang="en-US" dirty="0"/>
              <a:t>And from these plots we also notice the punctuation marks sticking to some words in the charts, this alerts us that we need to clean our </a:t>
            </a:r>
            <a:r>
              <a:rPr lang="en-US" b="1" dirty="0"/>
              <a:t>text </a:t>
            </a:r>
            <a:r>
              <a:rPr lang="en-US" dirty="0"/>
              <a:t>before clustering.</a:t>
            </a:r>
          </a:p>
        </p:txBody>
      </p:sp>
      <p:sp>
        <p:nvSpPr>
          <p:cNvPr id="4" name="Slide Number Placeholder 3"/>
          <p:cNvSpPr>
            <a:spLocks noGrp="1"/>
          </p:cNvSpPr>
          <p:nvPr>
            <p:ph type="sldNum" sz="quarter" idx="5"/>
          </p:nvPr>
        </p:nvSpPr>
        <p:spPr/>
        <p:txBody>
          <a:bodyPr/>
          <a:lstStyle/>
          <a:p>
            <a:fld id="{46CA4690-A34A-4314-89FE-0FBB38D35757}" type="slidenum">
              <a:rPr lang="en-US" smtClean="0"/>
              <a:t>5</a:t>
            </a:fld>
            <a:endParaRPr lang="en-US"/>
          </a:p>
        </p:txBody>
      </p:sp>
    </p:spTree>
    <p:extLst>
      <p:ext uri="{BB962C8B-B14F-4D97-AF65-F5344CB8AC3E}">
        <p14:creationId xmlns:p14="http://schemas.microsoft.com/office/powerpoint/2010/main" val="393643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our text cleaning process, we will keep this brief.</a:t>
            </a:r>
          </a:p>
          <a:p>
            <a:endParaRPr lang="en-US" dirty="0"/>
          </a:p>
          <a:p>
            <a:r>
              <a:rPr lang="en-US" dirty="0"/>
              <a:t>The first step is to detect non-English reviews and remove them, then we remove the non-ASCII characters, but here we keep one type of the non-ASCII character, that is the emoji, because our later embedding model understands emoji, so keeping them is helpful to make the sentence embeddings more precise. </a:t>
            </a:r>
          </a:p>
          <a:p>
            <a:endParaRPr lang="en-US" dirty="0"/>
          </a:p>
          <a:p>
            <a:r>
              <a:rPr lang="en-US" dirty="0"/>
              <a:t>our embedding model is context-aware and can understand the emojis, so keeping emoji is helpful for converting precise sentence embedding.</a:t>
            </a:r>
          </a:p>
          <a:p>
            <a:endParaRPr lang="en-US" dirty="0"/>
          </a:p>
          <a:p>
            <a:r>
              <a:rPr lang="en-US" dirty="0"/>
              <a:t>And then we remove the </a:t>
            </a:r>
            <a:r>
              <a:rPr lang="en-US" dirty="0" err="1"/>
              <a:t>urls</a:t>
            </a:r>
            <a:r>
              <a:rPr lang="en-US" dirty="0"/>
              <a:t>, fix words with abnormal repeated letters, and then remove all the punctuation marks, and finally remove unmeaningful random words.</a:t>
            </a:r>
          </a:p>
        </p:txBody>
      </p:sp>
      <p:sp>
        <p:nvSpPr>
          <p:cNvPr id="4" name="Slide Number Placeholder 3"/>
          <p:cNvSpPr>
            <a:spLocks noGrp="1"/>
          </p:cNvSpPr>
          <p:nvPr>
            <p:ph type="sldNum" sz="quarter" idx="5"/>
          </p:nvPr>
        </p:nvSpPr>
        <p:spPr/>
        <p:txBody>
          <a:bodyPr/>
          <a:lstStyle/>
          <a:p>
            <a:fld id="{5E5535E0-CBDD-BC4C-BD4F-9919692E8FCF}" type="slidenum">
              <a:rPr lang="en-US" smtClean="0"/>
              <a:t>6</a:t>
            </a:fld>
            <a:endParaRPr lang="en-US"/>
          </a:p>
        </p:txBody>
      </p:sp>
    </p:spTree>
    <p:extLst>
      <p:ext uri="{BB962C8B-B14F-4D97-AF65-F5344CB8AC3E}">
        <p14:creationId xmlns:p14="http://schemas.microsoft.com/office/powerpoint/2010/main" val="2333836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ED63F-6925-D221-FEFB-F453C50DA6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DF5445-E552-B4F9-D745-08931529CE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407CAC-DEBA-CD72-12B6-EA44C8763ACD}"/>
              </a:ext>
            </a:extLst>
          </p:cNvPr>
          <p:cNvSpPr>
            <a:spLocks noGrp="1"/>
          </p:cNvSpPr>
          <p:nvPr>
            <p:ph type="body" idx="1"/>
          </p:nvPr>
        </p:nvSpPr>
        <p:spPr/>
        <p:txBody>
          <a:bodyPr/>
          <a:lstStyle/>
          <a:p>
            <a:r>
              <a:rPr lang="en-US" dirty="0"/>
              <a:t>After cleaning, we input our cleaned texts into a pre-trained SBERT model, the detail of how the BERT model works is skipped, </a:t>
            </a:r>
          </a:p>
          <a:p>
            <a:endParaRPr lang="en-US" dirty="0"/>
          </a:p>
          <a:p>
            <a:r>
              <a:rPr lang="en-US" dirty="0"/>
              <a:t>in general, the BERT family is stronger than the traditional and static word embedding models in terms of handling the modern, complex texts, due to its bi-directional characteristic, what we are doing is to convert each cleaned customer review to a vector, with 384 dimensions, but this dimension is still too high for the computationally intensive algorithms like t-</a:t>
            </a:r>
            <a:r>
              <a:rPr lang="en-US" dirty="0" err="1"/>
              <a:t>sne</a:t>
            </a:r>
            <a:r>
              <a:rPr lang="en-US" dirty="0"/>
              <a:t>, </a:t>
            </a:r>
          </a:p>
          <a:p>
            <a:endParaRPr lang="en-US" dirty="0"/>
          </a:p>
          <a:p>
            <a:r>
              <a:rPr lang="en-US" dirty="0"/>
              <a:t>so we further apply </a:t>
            </a:r>
            <a:r>
              <a:rPr lang="en-US" dirty="0" err="1"/>
              <a:t>pca</a:t>
            </a:r>
            <a:r>
              <a:rPr lang="en-US" dirty="0"/>
              <a:t> to reduce the dimension to 147, which captures 90% total variance of the original data to speed up our computation.</a:t>
            </a:r>
          </a:p>
          <a:p>
            <a:endParaRPr lang="en-US" dirty="0"/>
          </a:p>
          <a:p>
            <a:r>
              <a:rPr lang="en-US" dirty="0"/>
              <a:t>On the right, is the representative t-</a:t>
            </a:r>
            <a:r>
              <a:rPr lang="en-US" dirty="0" err="1"/>
              <a:t>sne</a:t>
            </a:r>
            <a:r>
              <a:rPr lang="en-US" dirty="0"/>
              <a:t> result, it shows a larger main cluster with some small clusters that are not too well-separated, my guess for this is that </a:t>
            </a:r>
          </a:p>
          <a:p>
            <a:endParaRPr lang="en-US" dirty="0"/>
          </a:p>
          <a:p>
            <a:r>
              <a:rPr lang="en-US" dirty="0"/>
              <a:t>because this is a realistic dataset, for the similar topics, people use similar words to describe them, so </a:t>
            </a:r>
            <a:r>
              <a:rPr lang="en-US" dirty="0" err="1"/>
              <a:t>bert</a:t>
            </a:r>
            <a:r>
              <a:rPr lang="en-US" dirty="0"/>
              <a:t> puts them very close together, there isn’t very natural, clear gap between these reviews.</a:t>
            </a:r>
          </a:p>
        </p:txBody>
      </p:sp>
      <p:sp>
        <p:nvSpPr>
          <p:cNvPr id="4" name="Slide Number Placeholder 3">
            <a:extLst>
              <a:ext uri="{FF2B5EF4-FFF2-40B4-BE49-F238E27FC236}">
                <a16:creationId xmlns:a16="http://schemas.microsoft.com/office/drawing/2014/main" id="{D81F61C9-60C5-4AD2-5F46-CAB9A0746045}"/>
              </a:ext>
            </a:extLst>
          </p:cNvPr>
          <p:cNvSpPr>
            <a:spLocks noGrp="1"/>
          </p:cNvSpPr>
          <p:nvPr>
            <p:ph type="sldNum" sz="quarter" idx="5"/>
          </p:nvPr>
        </p:nvSpPr>
        <p:spPr/>
        <p:txBody>
          <a:bodyPr/>
          <a:lstStyle/>
          <a:p>
            <a:fld id="{5E5535E0-CBDD-BC4C-BD4F-9919692E8FCF}" type="slidenum">
              <a:rPr lang="en-US" smtClean="0"/>
              <a:t>7</a:t>
            </a:fld>
            <a:endParaRPr lang="en-US"/>
          </a:p>
        </p:txBody>
      </p:sp>
    </p:spTree>
    <p:extLst>
      <p:ext uri="{BB962C8B-B14F-4D97-AF65-F5344CB8AC3E}">
        <p14:creationId xmlns:p14="http://schemas.microsoft.com/office/powerpoint/2010/main" val="4227023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49181-FE9D-0393-8FC1-41050C125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19BF16-0AD2-6465-289D-15D6E0F5D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578382-AFF0-397F-E8CB-C1E05CB67D80}"/>
              </a:ext>
            </a:extLst>
          </p:cNvPr>
          <p:cNvSpPr>
            <a:spLocks noGrp="1"/>
          </p:cNvSpPr>
          <p:nvPr>
            <p:ph type="body" idx="1"/>
          </p:nvPr>
        </p:nvSpPr>
        <p:spPr/>
        <p:txBody>
          <a:bodyPr/>
          <a:lstStyle/>
          <a:p>
            <a:r>
              <a:rPr lang="en-US" dirty="0"/>
              <a:t>Our first algorithm is </a:t>
            </a:r>
            <a:r>
              <a:rPr lang="en-US" b="1" dirty="0"/>
              <a:t>K-Means</a:t>
            </a:r>
            <a:r>
              <a:rPr lang="en-US" dirty="0"/>
              <a:t>. We chose it because it is the most computationally efficient option for our dataset size.</a:t>
            </a:r>
          </a:p>
          <a:p>
            <a:endParaRPr lang="en-US" dirty="0"/>
          </a:p>
          <a:p>
            <a:r>
              <a:rPr lang="en-US" dirty="0"/>
              <a:t>The elbow did not show a strong elbow, the possible optimal cluster number we interpret are 6 and 9, the </a:t>
            </a:r>
            <a:r>
              <a:rPr lang="en-US" b="1" dirty="0"/>
              <a:t>Silhouette Score</a:t>
            </a:r>
            <a:r>
              <a:rPr lang="en-US" dirty="0"/>
              <a:t> on the right shows the global peak is at 12</a:t>
            </a:r>
            <a:r>
              <a:rPr lang="en-US" b="1" dirty="0"/>
              <a:t>.</a:t>
            </a:r>
            <a:endParaRPr lang="en-US" dirty="0"/>
          </a:p>
        </p:txBody>
      </p:sp>
      <p:sp>
        <p:nvSpPr>
          <p:cNvPr id="4" name="Slide Number Placeholder 3">
            <a:extLst>
              <a:ext uri="{FF2B5EF4-FFF2-40B4-BE49-F238E27FC236}">
                <a16:creationId xmlns:a16="http://schemas.microsoft.com/office/drawing/2014/main" id="{39B1161D-C3CA-EBF4-2303-C93634489558}"/>
              </a:ext>
            </a:extLst>
          </p:cNvPr>
          <p:cNvSpPr>
            <a:spLocks noGrp="1"/>
          </p:cNvSpPr>
          <p:nvPr>
            <p:ph type="sldNum" sz="quarter" idx="5"/>
          </p:nvPr>
        </p:nvSpPr>
        <p:spPr/>
        <p:txBody>
          <a:bodyPr/>
          <a:lstStyle/>
          <a:p>
            <a:fld id="{5E5535E0-CBDD-BC4C-BD4F-9919692E8FCF}" type="slidenum">
              <a:rPr lang="en-US" smtClean="0"/>
              <a:t>8</a:t>
            </a:fld>
            <a:endParaRPr lang="en-US"/>
          </a:p>
        </p:txBody>
      </p:sp>
    </p:spTree>
    <p:extLst>
      <p:ext uri="{BB962C8B-B14F-4D97-AF65-F5344CB8AC3E}">
        <p14:creationId xmlns:p14="http://schemas.microsoft.com/office/powerpoint/2010/main" val="2141036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cluster sort </a:t>
            </a:r>
            <a:r>
              <a:rPr lang="en-US" dirty="0" err="1"/>
              <a:t>matrixs</a:t>
            </a:r>
            <a:r>
              <a:rPr lang="en-US" dirty="0"/>
              <a:t>, we created the plots from cluster number of 2 to 13, and can only present part of them here. </a:t>
            </a:r>
          </a:p>
          <a:p>
            <a:endParaRPr lang="en-US" dirty="0"/>
          </a:p>
          <a:p>
            <a:r>
              <a:rPr lang="en-US" dirty="0"/>
              <a:t>The main conclusion from here is that increasing </a:t>
            </a:r>
            <a:r>
              <a:rPr lang="en-US" sz="1200" kern="1200" dirty="0">
                <a:solidFill>
                  <a:schemeClr val="tx1"/>
                </a:solidFill>
                <a:effectLst/>
                <a:latin typeface="+mn-lt"/>
                <a:ea typeface="+mn-ea"/>
                <a:cs typeface="+mn-cs"/>
              </a:rPr>
              <a:t>k</a:t>
            </a:r>
            <a:r>
              <a:rPr lang="en-US" dirty="0"/>
              <a:t> improves the block-diagonal structure up to a point. However, going beyond this point causes mixing clusters again.</a:t>
            </a:r>
          </a:p>
          <a:p>
            <a:endParaRPr lang="en-US" dirty="0"/>
          </a:p>
          <a:p>
            <a:r>
              <a:rPr lang="en-US" dirty="0"/>
              <a:t>So by combining above the clustering metrics, we select 9 clusters as our optimal cluster number.</a:t>
            </a:r>
          </a:p>
        </p:txBody>
      </p:sp>
      <p:sp>
        <p:nvSpPr>
          <p:cNvPr id="4" name="Slide Number Placeholder 3"/>
          <p:cNvSpPr>
            <a:spLocks noGrp="1"/>
          </p:cNvSpPr>
          <p:nvPr>
            <p:ph type="sldNum" sz="quarter" idx="5"/>
          </p:nvPr>
        </p:nvSpPr>
        <p:spPr/>
        <p:txBody>
          <a:bodyPr/>
          <a:lstStyle/>
          <a:p>
            <a:fld id="{46CA4690-A34A-4314-89FE-0FBB38D35757}" type="slidenum">
              <a:rPr lang="en-US" smtClean="0"/>
              <a:t>9</a:t>
            </a:fld>
            <a:endParaRPr lang="en-US"/>
          </a:p>
        </p:txBody>
      </p:sp>
    </p:spTree>
    <p:extLst>
      <p:ext uri="{BB962C8B-B14F-4D97-AF65-F5344CB8AC3E}">
        <p14:creationId xmlns:p14="http://schemas.microsoft.com/office/powerpoint/2010/main" val="4156196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72EF2-B1D9-D54B-D052-A69D7501E0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623F31-CBC4-F1C9-E171-563BC050BE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5B4548-030D-B9C0-44F1-4AF501DA147F}"/>
              </a:ext>
            </a:extLst>
          </p:cNvPr>
          <p:cNvSpPr>
            <a:spLocks noGrp="1"/>
          </p:cNvSpPr>
          <p:nvPr>
            <p:ph type="dt" sz="half" idx="10"/>
          </p:nvPr>
        </p:nvSpPr>
        <p:spPr/>
        <p:txBody>
          <a:bodyPr/>
          <a:lstStyle/>
          <a:p>
            <a:fld id="{A9025ED8-0C6E-4F4C-9346-B54DDF433586}" type="datetimeFigureOut">
              <a:rPr lang="en-US" smtClean="0"/>
              <a:t>12/16/2025</a:t>
            </a:fld>
            <a:endParaRPr lang="en-US"/>
          </a:p>
        </p:txBody>
      </p:sp>
      <p:sp>
        <p:nvSpPr>
          <p:cNvPr id="5" name="Footer Placeholder 4">
            <a:extLst>
              <a:ext uri="{FF2B5EF4-FFF2-40B4-BE49-F238E27FC236}">
                <a16:creationId xmlns:a16="http://schemas.microsoft.com/office/drawing/2014/main" id="{4B67599A-8934-F1B6-8BFE-4D74973FD9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4F7F37-6C59-1E12-A7CF-7FED226186FD}"/>
              </a:ext>
            </a:extLst>
          </p:cNvPr>
          <p:cNvSpPr>
            <a:spLocks noGrp="1"/>
          </p:cNvSpPr>
          <p:nvPr>
            <p:ph type="sldNum" sz="quarter" idx="12"/>
          </p:nvPr>
        </p:nvSpPr>
        <p:spPr/>
        <p:txBody>
          <a:bodyPr/>
          <a:lstStyle/>
          <a:p>
            <a:fld id="{E149916F-834E-4E20-8005-9CBF8990472F}" type="slidenum">
              <a:rPr lang="en-US" smtClean="0"/>
              <a:t>‹#›</a:t>
            </a:fld>
            <a:endParaRPr lang="en-US"/>
          </a:p>
        </p:txBody>
      </p:sp>
    </p:spTree>
    <p:extLst>
      <p:ext uri="{BB962C8B-B14F-4D97-AF65-F5344CB8AC3E}">
        <p14:creationId xmlns:p14="http://schemas.microsoft.com/office/powerpoint/2010/main" val="221635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835C5-C979-EFCB-F851-16111A8F2A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811273-6A58-FE76-1483-A0E969A4B5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034BB2-CD76-0710-56D2-D55D9A7DBB8E}"/>
              </a:ext>
            </a:extLst>
          </p:cNvPr>
          <p:cNvSpPr>
            <a:spLocks noGrp="1"/>
          </p:cNvSpPr>
          <p:nvPr>
            <p:ph type="dt" sz="half" idx="10"/>
          </p:nvPr>
        </p:nvSpPr>
        <p:spPr/>
        <p:txBody>
          <a:bodyPr/>
          <a:lstStyle/>
          <a:p>
            <a:fld id="{A9025ED8-0C6E-4F4C-9346-B54DDF433586}" type="datetimeFigureOut">
              <a:rPr lang="en-US" smtClean="0"/>
              <a:t>12/16/2025</a:t>
            </a:fld>
            <a:endParaRPr lang="en-US"/>
          </a:p>
        </p:txBody>
      </p:sp>
      <p:sp>
        <p:nvSpPr>
          <p:cNvPr id="5" name="Footer Placeholder 4">
            <a:extLst>
              <a:ext uri="{FF2B5EF4-FFF2-40B4-BE49-F238E27FC236}">
                <a16:creationId xmlns:a16="http://schemas.microsoft.com/office/drawing/2014/main" id="{29B7F0B5-E430-ED80-EE84-66268AF33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2B12D4-A250-1F75-99C2-B9EF660C3155}"/>
              </a:ext>
            </a:extLst>
          </p:cNvPr>
          <p:cNvSpPr>
            <a:spLocks noGrp="1"/>
          </p:cNvSpPr>
          <p:nvPr>
            <p:ph type="sldNum" sz="quarter" idx="12"/>
          </p:nvPr>
        </p:nvSpPr>
        <p:spPr/>
        <p:txBody>
          <a:bodyPr/>
          <a:lstStyle/>
          <a:p>
            <a:fld id="{E149916F-834E-4E20-8005-9CBF8990472F}" type="slidenum">
              <a:rPr lang="en-US" smtClean="0"/>
              <a:t>‹#›</a:t>
            </a:fld>
            <a:endParaRPr lang="en-US"/>
          </a:p>
        </p:txBody>
      </p:sp>
    </p:spTree>
    <p:extLst>
      <p:ext uri="{BB962C8B-B14F-4D97-AF65-F5344CB8AC3E}">
        <p14:creationId xmlns:p14="http://schemas.microsoft.com/office/powerpoint/2010/main" val="1515100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3BE4BA-33E7-0F13-D01A-A2408B3D88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878D4C-8A29-A758-5DA5-572A0D8C0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6E0F45-ED98-8253-7B8F-C7E97B5C88AE}"/>
              </a:ext>
            </a:extLst>
          </p:cNvPr>
          <p:cNvSpPr>
            <a:spLocks noGrp="1"/>
          </p:cNvSpPr>
          <p:nvPr>
            <p:ph type="dt" sz="half" idx="10"/>
          </p:nvPr>
        </p:nvSpPr>
        <p:spPr/>
        <p:txBody>
          <a:bodyPr/>
          <a:lstStyle/>
          <a:p>
            <a:fld id="{A9025ED8-0C6E-4F4C-9346-B54DDF433586}" type="datetimeFigureOut">
              <a:rPr lang="en-US" smtClean="0"/>
              <a:t>12/16/2025</a:t>
            </a:fld>
            <a:endParaRPr lang="en-US"/>
          </a:p>
        </p:txBody>
      </p:sp>
      <p:sp>
        <p:nvSpPr>
          <p:cNvPr id="5" name="Footer Placeholder 4">
            <a:extLst>
              <a:ext uri="{FF2B5EF4-FFF2-40B4-BE49-F238E27FC236}">
                <a16:creationId xmlns:a16="http://schemas.microsoft.com/office/drawing/2014/main" id="{E0B27C50-1950-F309-3C2D-EA5A226B2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83EC8-6DB8-3D1C-A2D9-6257FA4DC6F3}"/>
              </a:ext>
            </a:extLst>
          </p:cNvPr>
          <p:cNvSpPr>
            <a:spLocks noGrp="1"/>
          </p:cNvSpPr>
          <p:nvPr>
            <p:ph type="sldNum" sz="quarter" idx="12"/>
          </p:nvPr>
        </p:nvSpPr>
        <p:spPr/>
        <p:txBody>
          <a:bodyPr/>
          <a:lstStyle/>
          <a:p>
            <a:fld id="{E149916F-834E-4E20-8005-9CBF8990472F}" type="slidenum">
              <a:rPr lang="en-US" smtClean="0"/>
              <a:t>‹#›</a:t>
            </a:fld>
            <a:endParaRPr lang="en-US"/>
          </a:p>
        </p:txBody>
      </p:sp>
    </p:spTree>
    <p:extLst>
      <p:ext uri="{BB962C8B-B14F-4D97-AF65-F5344CB8AC3E}">
        <p14:creationId xmlns:p14="http://schemas.microsoft.com/office/powerpoint/2010/main" val="1415029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628AF6EC-2DA8-4051-4521-C28C2621BED0}"/>
              </a:ext>
            </a:extLst>
          </p:cNvPr>
          <p:cNvSpPr>
            <a:spLocks noGrp="1"/>
          </p:cNvSpPr>
          <p:nvPr>
            <p:ph type="sldNum" sz="quarter" idx="10"/>
          </p:nvPr>
        </p:nvSpPr>
        <p:spPr/>
        <p:txBody>
          <a:bodyPr/>
          <a:lstStyle>
            <a:lvl1pPr>
              <a:defRPr>
                <a:solidFill>
                  <a:srgbClr val="12284B"/>
                </a:solidFill>
              </a:defRPr>
            </a:lvl1pPr>
          </a:lstStyle>
          <a:p>
            <a:fld id="{2385DA76-2DD3-144A-9C84-6B8D9531DA2D}" type="slidenum">
              <a:rPr lang="en-US" smtClean="0"/>
              <a:pPr/>
              <a:t>‹#›</a:t>
            </a:fld>
            <a:endParaRPr lang="en-US" dirty="0"/>
          </a:p>
        </p:txBody>
      </p:sp>
      <p:pic>
        <p:nvPicPr>
          <p:cNvPr id="6" name="Picture 5" descr="University of Illinois Urbana-Champaign primary word mark in orange and blue.">
            <a:extLst>
              <a:ext uri="{FF2B5EF4-FFF2-40B4-BE49-F238E27FC236}">
                <a16:creationId xmlns:a16="http://schemas.microsoft.com/office/drawing/2014/main" id="{EB0D2710-CEFD-3A60-4C94-6B1CE04DCA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5153" y="4938363"/>
            <a:ext cx="3322081" cy="571034"/>
          </a:xfrm>
          <a:prstGeom prst="rect">
            <a:avLst/>
          </a:prstGeom>
        </p:spPr>
      </p:pic>
      <p:pic>
        <p:nvPicPr>
          <p:cNvPr id="2" name="Picture 1">
            <a:extLst>
              <a:ext uri="{FF2B5EF4-FFF2-40B4-BE49-F238E27FC236}">
                <a16:creationId xmlns:a16="http://schemas.microsoft.com/office/drawing/2014/main" id="{A8143592-E971-CB6A-6DFF-098820B145D6}"/>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75153" y="4468357"/>
            <a:ext cx="8622959" cy="165877"/>
          </a:xfrm>
          <a:prstGeom prst="rect">
            <a:avLst/>
          </a:prstGeom>
        </p:spPr>
      </p:pic>
      <p:sp>
        <p:nvSpPr>
          <p:cNvPr id="3" name="Subtitle 2">
            <a:extLst>
              <a:ext uri="{FF2B5EF4-FFF2-40B4-BE49-F238E27FC236}">
                <a16:creationId xmlns:a16="http://schemas.microsoft.com/office/drawing/2014/main" id="{2372DCC6-6153-84C1-32E8-77D38EF085E4}"/>
              </a:ext>
            </a:extLst>
          </p:cNvPr>
          <p:cNvSpPr>
            <a:spLocks noGrp="1"/>
          </p:cNvSpPr>
          <p:nvPr>
            <p:ph type="subTitle" idx="1"/>
          </p:nvPr>
        </p:nvSpPr>
        <p:spPr>
          <a:xfrm>
            <a:off x="675153" y="3799107"/>
            <a:ext cx="8622960" cy="365122"/>
          </a:xfrm>
        </p:spPr>
        <p:txBody>
          <a:bodyPr/>
          <a:lstStyle>
            <a:lvl1pPr marL="0" indent="0" algn="l">
              <a:buNone/>
              <a:defRPr sz="2400" b="0" i="1">
                <a:latin typeface="Georgia" panose="02040502050405020303" pitchFamily="18" charset="0"/>
                <a:ea typeface="Source Sans Pro SemiBold" panose="020B0503030403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Text Placeholder 9">
            <a:extLst>
              <a:ext uri="{FF2B5EF4-FFF2-40B4-BE49-F238E27FC236}">
                <a16:creationId xmlns:a16="http://schemas.microsoft.com/office/drawing/2014/main" id="{946EF8E7-B6BA-01FE-BB3F-7F247742BE9B}"/>
              </a:ext>
            </a:extLst>
          </p:cNvPr>
          <p:cNvSpPr>
            <a:spLocks noGrp="1"/>
          </p:cNvSpPr>
          <p:nvPr>
            <p:ph type="body" sz="quarter" idx="11" hasCustomPrompt="1"/>
          </p:nvPr>
        </p:nvSpPr>
        <p:spPr>
          <a:xfrm>
            <a:off x="675153" y="6404700"/>
            <a:ext cx="2743200" cy="268424"/>
          </a:xfrm>
        </p:spPr>
        <p:txBody>
          <a:bodyPr>
            <a:normAutofit/>
          </a:bodyPr>
          <a:lstStyle>
            <a:lvl1pPr marL="0" indent="0">
              <a:buNone/>
              <a:defRPr lang="en-US" sz="1200" kern="1200" dirty="0">
                <a:solidFill>
                  <a:srgbClr val="12284B"/>
                </a:solidFill>
                <a:latin typeface="Georgia" panose="02040502050405020303" pitchFamily="18" charset="0"/>
                <a:ea typeface="+mn-ea"/>
                <a:cs typeface="+mn-cs"/>
              </a:defRPr>
            </a:lvl1pPr>
          </a:lstStyle>
          <a:p>
            <a:pPr lvl="0"/>
            <a:r>
              <a:rPr lang="en-US" dirty="0"/>
              <a:t>mm/dd/</a:t>
            </a:r>
            <a:r>
              <a:rPr lang="en-US" dirty="0" err="1"/>
              <a:t>yyyy</a:t>
            </a:r>
            <a:endParaRPr lang="en-US" dirty="0"/>
          </a:p>
        </p:txBody>
      </p:sp>
      <p:sp>
        <p:nvSpPr>
          <p:cNvPr id="18" name="Title Placeholder 1">
            <a:extLst>
              <a:ext uri="{FF2B5EF4-FFF2-40B4-BE49-F238E27FC236}">
                <a16:creationId xmlns:a16="http://schemas.microsoft.com/office/drawing/2014/main" id="{C6114CDB-A767-CA89-47A1-11B03F2E426F}"/>
              </a:ext>
            </a:extLst>
          </p:cNvPr>
          <p:cNvSpPr>
            <a:spLocks noGrp="1"/>
          </p:cNvSpPr>
          <p:nvPr>
            <p:ph type="title" hasCustomPrompt="1"/>
          </p:nvPr>
        </p:nvSpPr>
        <p:spPr>
          <a:xfrm>
            <a:off x="675153" y="652021"/>
            <a:ext cx="8622960" cy="2776980"/>
          </a:xfrm>
          <a:prstGeom prst="rect">
            <a:avLst/>
          </a:prstGeom>
        </p:spPr>
        <p:txBody>
          <a:bodyPr vert="horz" lIns="91440" tIns="45720" rIns="91440" bIns="45720" rtlCol="0" anchor="ctr">
            <a:noAutofit/>
          </a:bodyPr>
          <a:lstStyle>
            <a:lvl1pPr algn="l">
              <a:defRPr sz="7200">
                <a:solidFill>
                  <a:srgbClr val="FF5F03"/>
                </a:solidFill>
              </a:defRPr>
            </a:lvl1pPr>
          </a:lstStyle>
          <a:p>
            <a:r>
              <a:rPr lang="en-US" dirty="0"/>
              <a:t>CLICK TO EDIT MASTER TITLE STYLE</a:t>
            </a:r>
          </a:p>
        </p:txBody>
      </p:sp>
    </p:spTree>
    <p:extLst>
      <p:ext uri="{BB962C8B-B14F-4D97-AF65-F5344CB8AC3E}">
        <p14:creationId xmlns:p14="http://schemas.microsoft.com/office/powerpoint/2010/main" val="751420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9A6C86-0C3F-AA68-4A10-1854D4236373}"/>
              </a:ext>
            </a:extLst>
          </p:cNvPr>
          <p:cNvSpPr>
            <a:spLocks noGrp="1"/>
          </p:cNvSpPr>
          <p:nvPr>
            <p:ph type="sldNum" sz="quarter" idx="12"/>
          </p:nvPr>
        </p:nvSpPr>
        <p:spPr/>
        <p:txBody>
          <a:bodyPr/>
          <a:lstStyle/>
          <a:p>
            <a:fld id="{2385DA76-2DD3-144A-9C84-6B8D9531DA2D}" type="slidenum">
              <a:rPr lang="en-US" smtClean="0"/>
              <a:t>‹#›</a:t>
            </a:fld>
            <a:endParaRPr lang="en-US"/>
          </a:p>
        </p:txBody>
      </p:sp>
      <p:pic>
        <p:nvPicPr>
          <p:cNvPr id="6" name="Picture 5" descr="University of Illinois logo in orange and blue.">
            <a:extLst>
              <a:ext uri="{FF2B5EF4-FFF2-40B4-BE49-F238E27FC236}">
                <a16:creationId xmlns:a16="http://schemas.microsoft.com/office/drawing/2014/main" id="{CBBCEE12-A225-3DA4-6943-413932AD336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9852" y="5998310"/>
            <a:ext cx="421892" cy="609400"/>
          </a:xfrm>
          <a:prstGeom prst="rect">
            <a:avLst/>
          </a:prstGeom>
        </p:spPr>
      </p:pic>
      <p:sp>
        <p:nvSpPr>
          <p:cNvPr id="8" name="Content Placeholder 3">
            <a:extLst>
              <a:ext uri="{FF2B5EF4-FFF2-40B4-BE49-F238E27FC236}">
                <a16:creationId xmlns:a16="http://schemas.microsoft.com/office/drawing/2014/main" id="{C31F75B7-6486-C7B1-E57A-C53107BC0B9A}"/>
              </a:ext>
            </a:extLst>
          </p:cNvPr>
          <p:cNvSpPr>
            <a:spLocks noGrp="1"/>
          </p:cNvSpPr>
          <p:nvPr>
            <p:ph sz="half" idx="2"/>
          </p:nvPr>
        </p:nvSpPr>
        <p:spPr>
          <a:xfrm>
            <a:off x="838200" y="1740980"/>
            <a:ext cx="10515600" cy="40337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a:extLst>
              <a:ext uri="{FF2B5EF4-FFF2-40B4-BE49-F238E27FC236}">
                <a16:creationId xmlns:a16="http://schemas.microsoft.com/office/drawing/2014/main" id="{09A2C68A-AD3B-648F-D001-97B833590901}"/>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38200" y="1263780"/>
            <a:ext cx="10515600" cy="165877"/>
          </a:xfrm>
          <a:prstGeom prst="rect">
            <a:avLst/>
          </a:prstGeom>
        </p:spPr>
      </p:pic>
      <p:sp>
        <p:nvSpPr>
          <p:cNvPr id="3" name="Title Placeholder 1">
            <a:extLst>
              <a:ext uri="{FF2B5EF4-FFF2-40B4-BE49-F238E27FC236}">
                <a16:creationId xmlns:a16="http://schemas.microsoft.com/office/drawing/2014/main" id="{CFC601D3-0BA7-6472-675C-37EA35F723E7}"/>
              </a:ext>
            </a:extLst>
          </p:cNvPr>
          <p:cNvSpPr>
            <a:spLocks noGrp="1"/>
          </p:cNvSpPr>
          <p:nvPr>
            <p:ph type="title"/>
          </p:nvPr>
        </p:nvSpPr>
        <p:spPr>
          <a:xfrm>
            <a:off x="838200" y="664684"/>
            <a:ext cx="10515600" cy="599096"/>
          </a:xfrm>
          <a:prstGeom prst="rect">
            <a:avLst/>
          </a:prstGeom>
        </p:spPr>
        <p:txBody>
          <a:bodyPr vert="horz" lIns="91440" tIns="45720" rIns="91440" bIns="45720" rtlCol="0" anchor="ctr">
            <a:normAutofit/>
          </a:bodyPr>
          <a:lstStyle>
            <a:lvl1pPr>
              <a:defRPr>
                <a:solidFill>
                  <a:srgbClr val="FF5F03"/>
                </a:solidFill>
              </a:defRPr>
            </a:lvl1pPr>
          </a:lstStyle>
          <a:p>
            <a:r>
              <a:rPr lang="en-US" dirty="0"/>
              <a:t>Click to edit Master title style</a:t>
            </a:r>
          </a:p>
        </p:txBody>
      </p:sp>
    </p:spTree>
    <p:extLst>
      <p:ext uri="{BB962C8B-B14F-4D97-AF65-F5344CB8AC3E}">
        <p14:creationId xmlns:p14="http://schemas.microsoft.com/office/powerpoint/2010/main" val="1261395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3C71-872F-4D84-A44A-379ABD640D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2525AC-6E52-2323-4230-7064906B50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CC8E54-645A-AE5F-F9B7-7FF18E6C3910}"/>
              </a:ext>
            </a:extLst>
          </p:cNvPr>
          <p:cNvSpPr>
            <a:spLocks noGrp="1"/>
          </p:cNvSpPr>
          <p:nvPr>
            <p:ph type="dt" sz="half" idx="10"/>
          </p:nvPr>
        </p:nvSpPr>
        <p:spPr/>
        <p:txBody>
          <a:bodyPr/>
          <a:lstStyle/>
          <a:p>
            <a:fld id="{A9025ED8-0C6E-4F4C-9346-B54DDF433586}" type="datetimeFigureOut">
              <a:rPr lang="en-US" smtClean="0"/>
              <a:t>12/16/2025</a:t>
            </a:fld>
            <a:endParaRPr lang="en-US"/>
          </a:p>
        </p:txBody>
      </p:sp>
      <p:sp>
        <p:nvSpPr>
          <p:cNvPr id="5" name="Footer Placeholder 4">
            <a:extLst>
              <a:ext uri="{FF2B5EF4-FFF2-40B4-BE49-F238E27FC236}">
                <a16:creationId xmlns:a16="http://schemas.microsoft.com/office/drawing/2014/main" id="{95A71988-BC82-0BE8-41A1-06A1DE5667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385974-3FC5-82A5-286C-412AE50172FA}"/>
              </a:ext>
            </a:extLst>
          </p:cNvPr>
          <p:cNvSpPr>
            <a:spLocks noGrp="1"/>
          </p:cNvSpPr>
          <p:nvPr>
            <p:ph type="sldNum" sz="quarter" idx="12"/>
          </p:nvPr>
        </p:nvSpPr>
        <p:spPr/>
        <p:txBody>
          <a:bodyPr/>
          <a:lstStyle/>
          <a:p>
            <a:fld id="{E149916F-834E-4E20-8005-9CBF8990472F}" type="slidenum">
              <a:rPr lang="en-US" smtClean="0"/>
              <a:t>‹#›</a:t>
            </a:fld>
            <a:endParaRPr lang="en-US"/>
          </a:p>
        </p:txBody>
      </p:sp>
    </p:spTree>
    <p:extLst>
      <p:ext uri="{BB962C8B-B14F-4D97-AF65-F5344CB8AC3E}">
        <p14:creationId xmlns:p14="http://schemas.microsoft.com/office/powerpoint/2010/main" val="3639860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15DE-0848-EA11-38A6-C77FBD8B3E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879031-9CB8-87D7-F590-D4B28729EB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72D9E7-47F9-8AC9-EB2D-6C3A1AD1C7D1}"/>
              </a:ext>
            </a:extLst>
          </p:cNvPr>
          <p:cNvSpPr>
            <a:spLocks noGrp="1"/>
          </p:cNvSpPr>
          <p:nvPr>
            <p:ph type="dt" sz="half" idx="10"/>
          </p:nvPr>
        </p:nvSpPr>
        <p:spPr/>
        <p:txBody>
          <a:bodyPr/>
          <a:lstStyle/>
          <a:p>
            <a:fld id="{A9025ED8-0C6E-4F4C-9346-B54DDF433586}" type="datetimeFigureOut">
              <a:rPr lang="en-US" smtClean="0"/>
              <a:t>12/16/2025</a:t>
            </a:fld>
            <a:endParaRPr lang="en-US"/>
          </a:p>
        </p:txBody>
      </p:sp>
      <p:sp>
        <p:nvSpPr>
          <p:cNvPr id="5" name="Footer Placeholder 4">
            <a:extLst>
              <a:ext uri="{FF2B5EF4-FFF2-40B4-BE49-F238E27FC236}">
                <a16:creationId xmlns:a16="http://schemas.microsoft.com/office/drawing/2014/main" id="{419EA8F4-EBD2-418C-574B-5C20BA8D7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335E3-36F0-6F07-BCB3-2DF1F426836E}"/>
              </a:ext>
            </a:extLst>
          </p:cNvPr>
          <p:cNvSpPr>
            <a:spLocks noGrp="1"/>
          </p:cNvSpPr>
          <p:nvPr>
            <p:ph type="sldNum" sz="quarter" idx="12"/>
          </p:nvPr>
        </p:nvSpPr>
        <p:spPr/>
        <p:txBody>
          <a:bodyPr/>
          <a:lstStyle/>
          <a:p>
            <a:fld id="{E149916F-834E-4E20-8005-9CBF8990472F}" type="slidenum">
              <a:rPr lang="en-US" smtClean="0"/>
              <a:t>‹#›</a:t>
            </a:fld>
            <a:endParaRPr lang="en-US"/>
          </a:p>
        </p:txBody>
      </p:sp>
    </p:spTree>
    <p:extLst>
      <p:ext uri="{BB962C8B-B14F-4D97-AF65-F5344CB8AC3E}">
        <p14:creationId xmlns:p14="http://schemas.microsoft.com/office/powerpoint/2010/main" val="2261325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F2D1C-711D-1142-F92A-9F70EADA5D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50D080-F98E-B972-82B2-43DC043B4E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362A78-A936-44B2-BEA0-FE4C720AA1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D9B4B5-18D8-D9D9-6744-D8A3B51FFBDC}"/>
              </a:ext>
            </a:extLst>
          </p:cNvPr>
          <p:cNvSpPr>
            <a:spLocks noGrp="1"/>
          </p:cNvSpPr>
          <p:nvPr>
            <p:ph type="dt" sz="half" idx="10"/>
          </p:nvPr>
        </p:nvSpPr>
        <p:spPr/>
        <p:txBody>
          <a:bodyPr/>
          <a:lstStyle/>
          <a:p>
            <a:fld id="{A9025ED8-0C6E-4F4C-9346-B54DDF433586}" type="datetimeFigureOut">
              <a:rPr lang="en-US" smtClean="0"/>
              <a:t>12/16/2025</a:t>
            </a:fld>
            <a:endParaRPr lang="en-US"/>
          </a:p>
        </p:txBody>
      </p:sp>
      <p:sp>
        <p:nvSpPr>
          <p:cNvPr id="6" name="Footer Placeholder 5">
            <a:extLst>
              <a:ext uri="{FF2B5EF4-FFF2-40B4-BE49-F238E27FC236}">
                <a16:creationId xmlns:a16="http://schemas.microsoft.com/office/drawing/2014/main" id="{B8A8E75C-E0D5-FCB8-550C-A0EAB9897C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AA035B-0EDB-8917-087F-BD7F1C213E02}"/>
              </a:ext>
            </a:extLst>
          </p:cNvPr>
          <p:cNvSpPr>
            <a:spLocks noGrp="1"/>
          </p:cNvSpPr>
          <p:nvPr>
            <p:ph type="sldNum" sz="quarter" idx="12"/>
          </p:nvPr>
        </p:nvSpPr>
        <p:spPr/>
        <p:txBody>
          <a:bodyPr/>
          <a:lstStyle/>
          <a:p>
            <a:fld id="{E149916F-834E-4E20-8005-9CBF8990472F}" type="slidenum">
              <a:rPr lang="en-US" smtClean="0"/>
              <a:t>‹#›</a:t>
            </a:fld>
            <a:endParaRPr lang="en-US"/>
          </a:p>
        </p:txBody>
      </p:sp>
    </p:spTree>
    <p:extLst>
      <p:ext uri="{BB962C8B-B14F-4D97-AF65-F5344CB8AC3E}">
        <p14:creationId xmlns:p14="http://schemas.microsoft.com/office/powerpoint/2010/main" val="1537796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D0E9F-5AA9-37CA-2B6F-98BBED534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0AE6F6-A9F0-E586-3E9D-07ED3F0440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B26739-037C-0799-DE00-C2798E1DA7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6DA4AD-5F6D-703D-5A6A-8CB40E895E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E1C706-075D-A2C0-41CD-31FA5194B1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0C692C-1946-DC54-5DE3-5ABDA166BEDD}"/>
              </a:ext>
            </a:extLst>
          </p:cNvPr>
          <p:cNvSpPr>
            <a:spLocks noGrp="1"/>
          </p:cNvSpPr>
          <p:nvPr>
            <p:ph type="dt" sz="half" idx="10"/>
          </p:nvPr>
        </p:nvSpPr>
        <p:spPr/>
        <p:txBody>
          <a:bodyPr/>
          <a:lstStyle/>
          <a:p>
            <a:fld id="{A9025ED8-0C6E-4F4C-9346-B54DDF433586}" type="datetimeFigureOut">
              <a:rPr lang="en-US" smtClean="0"/>
              <a:t>12/16/2025</a:t>
            </a:fld>
            <a:endParaRPr lang="en-US"/>
          </a:p>
        </p:txBody>
      </p:sp>
      <p:sp>
        <p:nvSpPr>
          <p:cNvPr id="8" name="Footer Placeholder 7">
            <a:extLst>
              <a:ext uri="{FF2B5EF4-FFF2-40B4-BE49-F238E27FC236}">
                <a16:creationId xmlns:a16="http://schemas.microsoft.com/office/drawing/2014/main" id="{47A328AC-83C1-FEC3-70E7-4AA3876662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A7DC80-A3F6-402F-F035-C8C7223EB657}"/>
              </a:ext>
            </a:extLst>
          </p:cNvPr>
          <p:cNvSpPr>
            <a:spLocks noGrp="1"/>
          </p:cNvSpPr>
          <p:nvPr>
            <p:ph type="sldNum" sz="quarter" idx="12"/>
          </p:nvPr>
        </p:nvSpPr>
        <p:spPr/>
        <p:txBody>
          <a:bodyPr/>
          <a:lstStyle/>
          <a:p>
            <a:fld id="{E149916F-834E-4E20-8005-9CBF8990472F}" type="slidenum">
              <a:rPr lang="en-US" smtClean="0"/>
              <a:t>‹#›</a:t>
            </a:fld>
            <a:endParaRPr lang="en-US"/>
          </a:p>
        </p:txBody>
      </p:sp>
    </p:spTree>
    <p:extLst>
      <p:ext uri="{BB962C8B-B14F-4D97-AF65-F5344CB8AC3E}">
        <p14:creationId xmlns:p14="http://schemas.microsoft.com/office/powerpoint/2010/main" val="2607057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CA73-74E6-7D2C-7099-517D8786A3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42D438-335A-0552-7437-2351C4A01BFD}"/>
              </a:ext>
            </a:extLst>
          </p:cNvPr>
          <p:cNvSpPr>
            <a:spLocks noGrp="1"/>
          </p:cNvSpPr>
          <p:nvPr>
            <p:ph type="dt" sz="half" idx="10"/>
          </p:nvPr>
        </p:nvSpPr>
        <p:spPr/>
        <p:txBody>
          <a:bodyPr/>
          <a:lstStyle/>
          <a:p>
            <a:fld id="{A9025ED8-0C6E-4F4C-9346-B54DDF433586}" type="datetimeFigureOut">
              <a:rPr lang="en-US" smtClean="0"/>
              <a:t>12/16/2025</a:t>
            </a:fld>
            <a:endParaRPr lang="en-US"/>
          </a:p>
        </p:txBody>
      </p:sp>
      <p:sp>
        <p:nvSpPr>
          <p:cNvPr id="4" name="Footer Placeholder 3">
            <a:extLst>
              <a:ext uri="{FF2B5EF4-FFF2-40B4-BE49-F238E27FC236}">
                <a16:creationId xmlns:a16="http://schemas.microsoft.com/office/drawing/2014/main" id="{EEBBB15B-E098-0FC5-FCBA-85E7B5411C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AB88E8-95ED-6486-A66C-09A28E416069}"/>
              </a:ext>
            </a:extLst>
          </p:cNvPr>
          <p:cNvSpPr>
            <a:spLocks noGrp="1"/>
          </p:cNvSpPr>
          <p:nvPr>
            <p:ph type="sldNum" sz="quarter" idx="12"/>
          </p:nvPr>
        </p:nvSpPr>
        <p:spPr/>
        <p:txBody>
          <a:bodyPr/>
          <a:lstStyle/>
          <a:p>
            <a:fld id="{E149916F-834E-4E20-8005-9CBF8990472F}" type="slidenum">
              <a:rPr lang="en-US" smtClean="0"/>
              <a:t>‹#›</a:t>
            </a:fld>
            <a:endParaRPr lang="en-US"/>
          </a:p>
        </p:txBody>
      </p:sp>
    </p:spTree>
    <p:extLst>
      <p:ext uri="{BB962C8B-B14F-4D97-AF65-F5344CB8AC3E}">
        <p14:creationId xmlns:p14="http://schemas.microsoft.com/office/powerpoint/2010/main" val="2341966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7A6CC7-B0A0-2E8D-49E6-B76FAD0A8D42}"/>
              </a:ext>
            </a:extLst>
          </p:cNvPr>
          <p:cNvSpPr>
            <a:spLocks noGrp="1"/>
          </p:cNvSpPr>
          <p:nvPr>
            <p:ph type="dt" sz="half" idx="10"/>
          </p:nvPr>
        </p:nvSpPr>
        <p:spPr/>
        <p:txBody>
          <a:bodyPr/>
          <a:lstStyle/>
          <a:p>
            <a:fld id="{A9025ED8-0C6E-4F4C-9346-B54DDF433586}" type="datetimeFigureOut">
              <a:rPr lang="en-US" smtClean="0"/>
              <a:t>12/16/2025</a:t>
            </a:fld>
            <a:endParaRPr lang="en-US"/>
          </a:p>
        </p:txBody>
      </p:sp>
      <p:sp>
        <p:nvSpPr>
          <p:cNvPr id="3" name="Footer Placeholder 2">
            <a:extLst>
              <a:ext uri="{FF2B5EF4-FFF2-40B4-BE49-F238E27FC236}">
                <a16:creationId xmlns:a16="http://schemas.microsoft.com/office/drawing/2014/main" id="{7938A509-7AB3-BE76-C753-9835E4370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DB478A-6FBE-03BE-95E7-31ADB953F3D0}"/>
              </a:ext>
            </a:extLst>
          </p:cNvPr>
          <p:cNvSpPr>
            <a:spLocks noGrp="1"/>
          </p:cNvSpPr>
          <p:nvPr>
            <p:ph type="sldNum" sz="quarter" idx="12"/>
          </p:nvPr>
        </p:nvSpPr>
        <p:spPr/>
        <p:txBody>
          <a:bodyPr/>
          <a:lstStyle/>
          <a:p>
            <a:fld id="{E149916F-834E-4E20-8005-9CBF8990472F}" type="slidenum">
              <a:rPr lang="en-US" smtClean="0"/>
              <a:t>‹#›</a:t>
            </a:fld>
            <a:endParaRPr lang="en-US"/>
          </a:p>
        </p:txBody>
      </p:sp>
    </p:spTree>
    <p:extLst>
      <p:ext uri="{BB962C8B-B14F-4D97-AF65-F5344CB8AC3E}">
        <p14:creationId xmlns:p14="http://schemas.microsoft.com/office/powerpoint/2010/main" val="2902084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5C0B-0E9E-7070-27F5-36FC104834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AB0C28-A2F3-75E7-151C-0DE0415B6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F10CD6-ACF8-E6DD-EED5-A0EA92BB2E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3F7998-DFFD-F38B-CB17-029B5925E498}"/>
              </a:ext>
            </a:extLst>
          </p:cNvPr>
          <p:cNvSpPr>
            <a:spLocks noGrp="1"/>
          </p:cNvSpPr>
          <p:nvPr>
            <p:ph type="dt" sz="half" idx="10"/>
          </p:nvPr>
        </p:nvSpPr>
        <p:spPr/>
        <p:txBody>
          <a:bodyPr/>
          <a:lstStyle/>
          <a:p>
            <a:fld id="{A9025ED8-0C6E-4F4C-9346-B54DDF433586}" type="datetimeFigureOut">
              <a:rPr lang="en-US" smtClean="0"/>
              <a:t>12/16/2025</a:t>
            </a:fld>
            <a:endParaRPr lang="en-US"/>
          </a:p>
        </p:txBody>
      </p:sp>
      <p:sp>
        <p:nvSpPr>
          <p:cNvPr id="6" name="Footer Placeholder 5">
            <a:extLst>
              <a:ext uri="{FF2B5EF4-FFF2-40B4-BE49-F238E27FC236}">
                <a16:creationId xmlns:a16="http://schemas.microsoft.com/office/drawing/2014/main" id="{11547E60-C8D9-D0C7-6830-E910A336B6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585E12-DB64-449D-386C-972E4B63864C}"/>
              </a:ext>
            </a:extLst>
          </p:cNvPr>
          <p:cNvSpPr>
            <a:spLocks noGrp="1"/>
          </p:cNvSpPr>
          <p:nvPr>
            <p:ph type="sldNum" sz="quarter" idx="12"/>
          </p:nvPr>
        </p:nvSpPr>
        <p:spPr/>
        <p:txBody>
          <a:bodyPr/>
          <a:lstStyle/>
          <a:p>
            <a:fld id="{E149916F-834E-4E20-8005-9CBF8990472F}" type="slidenum">
              <a:rPr lang="en-US" smtClean="0"/>
              <a:t>‹#›</a:t>
            </a:fld>
            <a:endParaRPr lang="en-US"/>
          </a:p>
        </p:txBody>
      </p:sp>
    </p:spTree>
    <p:extLst>
      <p:ext uri="{BB962C8B-B14F-4D97-AF65-F5344CB8AC3E}">
        <p14:creationId xmlns:p14="http://schemas.microsoft.com/office/powerpoint/2010/main" val="1652559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B90FD-7858-31A1-1823-343CA46D19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6DCD21-013B-5F57-0FF4-AECCD33A73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B48FCF-B744-EB95-59CB-1024566B70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6D6F0-8214-DA6E-5FAE-EACF46987EA6}"/>
              </a:ext>
            </a:extLst>
          </p:cNvPr>
          <p:cNvSpPr>
            <a:spLocks noGrp="1"/>
          </p:cNvSpPr>
          <p:nvPr>
            <p:ph type="dt" sz="half" idx="10"/>
          </p:nvPr>
        </p:nvSpPr>
        <p:spPr/>
        <p:txBody>
          <a:bodyPr/>
          <a:lstStyle/>
          <a:p>
            <a:fld id="{A9025ED8-0C6E-4F4C-9346-B54DDF433586}" type="datetimeFigureOut">
              <a:rPr lang="en-US" smtClean="0"/>
              <a:t>12/16/2025</a:t>
            </a:fld>
            <a:endParaRPr lang="en-US"/>
          </a:p>
        </p:txBody>
      </p:sp>
      <p:sp>
        <p:nvSpPr>
          <p:cNvPr id="6" name="Footer Placeholder 5">
            <a:extLst>
              <a:ext uri="{FF2B5EF4-FFF2-40B4-BE49-F238E27FC236}">
                <a16:creationId xmlns:a16="http://schemas.microsoft.com/office/drawing/2014/main" id="{2DBBEC6E-F0D7-D8E0-0C8A-E60AA561E6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27D7E2-0FF0-81D9-A06D-D5E7A3D89B06}"/>
              </a:ext>
            </a:extLst>
          </p:cNvPr>
          <p:cNvSpPr>
            <a:spLocks noGrp="1"/>
          </p:cNvSpPr>
          <p:nvPr>
            <p:ph type="sldNum" sz="quarter" idx="12"/>
          </p:nvPr>
        </p:nvSpPr>
        <p:spPr/>
        <p:txBody>
          <a:bodyPr/>
          <a:lstStyle/>
          <a:p>
            <a:fld id="{E149916F-834E-4E20-8005-9CBF8990472F}" type="slidenum">
              <a:rPr lang="en-US" smtClean="0"/>
              <a:t>‹#›</a:t>
            </a:fld>
            <a:endParaRPr lang="en-US"/>
          </a:p>
        </p:txBody>
      </p:sp>
    </p:spTree>
    <p:extLst>
      <p:ext uri="{BB962C8B-B14F-4D97-AF65-F5344CB8AC3E}">
        <p14:creationId xmlns:p14="http://schemas.microsoft.com/office/powerpoint/2010/main" val="1747086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675EDB-894F-0BD9-9723-F5B5528FC9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BA9283-01B9-E77F-6396-205932D5B9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D2E82-9897-15F7-0236-EFB5DB3EC9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9025ED8-0C6E-4F4C-9346-B54DDF433586}" type="datetimeFigureOut">
              <a:rPr lang="en-US" smtClean="0"/>
              <a:t>12/16/2025</a:t>
            </a:fld>
            <a:endParaRPr lang="en-US"/>
          </a:p>
        </p:txBody>
      </p:sp>
      <p:sp>
        <p:nvSpPr>
          <p:cNvPr id="5" name="Footer Placeholder 4">
            <a:extLst>
              <a:ext uri="{FF2B5EF4-FFF2-40B4-BE49-F238E27FC236}">
                <a16:creationId xmlns:a16="http://schemas.microsoft.com/office/drawing/2014/main" id="{1D6ACCBF-C7FD-CFDF-C145-5C71A8FAC6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3A004C1-5416-3472-44F9-19EBDDAB6F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149916F-834E-4E20-8005-9CBF8990472F}" type="slidenum">
              <a:rPr lang="en-US" smtClean="0"/>
              <a:t>‹#›</a:t>
            </a:fld>
            <a:endParaRPr lang="en-US"/>
          </a:p>
        </p:txBody>
      </p:sp>
    </p:spTree>
    <p:extLst>
      <p:ext uri="{BB962C8B-B14F-4D97-AF65-F5344CB8AC3E}">
        <p14:creationId xmlns:p14="http://schemas.microsoft.com/office/powerpoint/2010/main" val="3051246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9CCAA-7E30-BB9F-A84B-72FE07648DED}"/>
              </a:ext>
            </a:extLst>
          </p:cNvPr>
          <p:cNvSpPr>
            <a:spLocks noGrp="1"/>
          </p:cNvSpPr>
          <p:nvPr>
            <p:ph type="title"/>
          </p:nvPr>
        </p:nvSpPr>
        <p:spPr>
          <a:xfrm>
            <a:off x="675153" y="1436913"/>
            <a:ext cx="8622960" cy="1992087"/>
          </a:xfrm>
        </p:spPr>
        <p:txBody>
          <a:bodyPr/>
          <a:lstStyle/>
          <a:p>
            <a:r>
              <a:rPr lang="en-US" dirty="0"/>
              <a:t>Product Reviews Clustering</a:t>
            </a:r>
          </a:p>
        </p:txBody>
      </p:sp>
      <p:sp>
        <p:nvSpPr>
          <p:cNvPr id="4" name="Subtitle 3">
            <a:extLst>
              <a:ext uri="{FF2B5EF4-FFF2-40B4-BE49-F238E27FC236}">
                <a16:creationId xmlns:a16="http://schemas.microsoft.com/office/drawing/2014/main" id="{365C7E20-F2AF-6C89-DC75-E72D094CCEAA}"/>
              </a:ext>
            </a:extLst>
          </p:cNvPr>
          <p:cNvSpPr>
            <a:spLocks noGrp="1"/>
          </p:cNvSpPr>
          <p:nvPr>
            <p:ph type="subTitle" idx="1"/>
          </p:nvPr>
        </p:nvSpPr>
        <p:spPr/>
        <p:txBody>
          <a:bodyPr>
            <a:normAutofit fontScale="92500" lnSpcReduction="10000"/>
          </a:bodyPr>
          <a:lstStyle/>
          <a:p>
            <a:r>
              <a:rPr lang="en-US" dirty="0"/>
              <a:t>Group member: Yuzhou Fu</a:t>
            </a:r>
          </a:p>
        </p:txBody>
      </p:sp>
    </p:spTree>
    <p:extLst>
      <p:ext uri="{BB962C8B-B14F-4D97-AF65-F5344CB8AC3E}">
        <p14:creationId xmlns:p14="http://schemas.microsoft.com/office/powerpoint/2010/main" val="1409773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B1324-8539-A03D-9AC6-39206FB8532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433938-3BC9-B448-6959-6CD9CDF1789F}"/>
              </a:ext>
            </a:extLst>
          </p:cNvPr>
          <p:cNvSpPr>
            <a:spLocks noGrp="1"/>
          </p:cNvSpPr>
          <p:nvPr>
            <p:ph type="title"/>
          </p:nvPr>
        </p:nvSpPr>
        <p:spPr/>
        <p:txBody>
          <a:bodyPr>
            <a:normAutofit fontScale="90000"/>
          </a:bodyPr>
          <a:lstStyle/>
          <a:p>
            <a:r>
              <a:rPr lang="en-US" dirty="0"/>
              <a:t>K-Means</a:t>
            </a:r>
          </a:p>
        </p:txBody>
      </p:sp>
      <p:pic>
        <p:nvPicPr>
          <p:cNvPr id="2" name="Picture 1" descr="A diagram of a diagram&#10;&#10;AI-generated content may be incorrect.">
            <a:extLst>
              <a:ext uri="{FF2B5EF4-FFF2-40B4-BE49-F238E27FC236}">
                <a16:creationId xmlns:a16="http://schemas.microsoft.com/office/drawing/2014/main" id="{5490DA24-DAD0-70DA-0EB4-38DDF8C1EB77}"/>
              </a:ext>
            </a:extLst>
          </p:cNvPr>
          <p:cNvPicPr>
            <a:picLocks noChangeAspect="1"/>
          </p:cNvPicPr>
          <p:nvPr/>
        </p:nvPicPr>
        <p:blipFill>
          <a:blip r:embed="rId3"/>
          <a:stretch>
            <a:fillRect/>
          </a:stretch>
        </p:blipFill>
        <p:spPr>
          <a:xfrm>
            <a:off x="2331820" y="1728336"/>
            <a:ext cx="6398294" cy="5054880"/>
          </a:xfrm>
          <a:prstGeom prst="rect">
            <a:avLst/>
          </a:prstGeom>
        </p:spPr>
      </p:pic>
    </p:spTree>
    <p:extLst>
      <p:ext uri="{BB962C8B-B14F-4D97-AF65-F5344CB8AC3E}">
        <p14:creationId xmlns:p14="http://schemas.microsoft.com/office/powerpoint/2010/main" val="3533922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2A0BF5-DE41-A432-733C-46DD3C4372CC}"/>
              </a:ext>
            </a:extLst>
          </p:cNvPr>
          <p:cNvSpPr>
            <a:spLocks noGrp="1"/>
          </p:cNvSpPr>
          <p:nvPr>
            <p:ph type="title"/>
          </p:nvPr>
        </p:nvSpPr>
        <p:spPr/>
        <p:txBody>
          <a:bodyPr>
            <a:normAutofit fontScale="90000"/>
          </a:bodyPr>
          <a:lstStyle/>
          <a:p>
            <a:r>
              <a:rPr lang="en-US" dirty="0"/>
              <a:t>DBSCAN</a:t>
            </a:r>
          </a:p>
        </p:txBody>
      </p:sp>
      <p:pic>
        <p:nvPicPr>
          <p:cNvPr id="9" name="Picture 8" descr="A graph of a number of points&#10;&#10;AI-generated content may be incorrect.">
            <a:extLst>
              <a:ext uri="{FF2B5EF4-FFF2-40B4-BE49-F238E27FC236}">
                <a16:creationId xmlns:a16="http://schemas.microsoft.com/office/drawing/2014/main" id="{7CF6C2E0-7F6C-09DF-F915-4D880375DD41}"/>
              </a:ext>
            </a:extLst>
          </p:cNvPr>
          <p:cNvPicPr>
            <a:picLocks noChangeAspect="1"/>
          </p:cNvPicPr>
          <p:nvPr/>
        </p:nvPicPr>
        <p:blipFill>
          <a:blip r:embed="rId3"/>
          <a:stretch>
            <a:fillRect/>
          </a:stretch>
        </p:blipFill>
        <p:spPr>
          <a:xfrm>
            <a:off x="539015" y="2040557"/>
            <a:ext cx="4705156" cy="3888606"/>
          </a:xfrm>
          <a:prstGeom prst="rect">
            <a:avLst/>
          </a:prstGeom>
        </p:spPr>
      </p:pic>
      <p:pic>
        <p:nvPicPr>
          <p:cNvPr id="11" name="Picture 10">
            <a:extLst>
              <a:ext uri="{FF2B5EF4-FFF2-40B4-BE49-F238E27FC236}">
                <a16:creationId xmlns:a16="http://schemas.microsoft.com/office/drawing/2014/main" id="{E934C5AA-50E5-8ED8-EC21-9BF5D0FC62DB}"/>
              </a:ext>
            </a:extLst>
          </p:cNvPr>
          <p:cNvPicPr>
            <a:picLocks noChangeAspect="1"/>
          </p:cNvPicPr>
          <p:nvPr/>
        </p:nvPicPr>
        <p:blipFill>
          <a:blip r:embed="rId4"/>
          <a:stretch>
            <a:fillRect/>
          </a:stretch>
        </p:blipFill>
        <p:spPr>
          <a:xfrm>
            <a:off x="6763079" y="1525405"/>
            <a:ext cx="1541117" cy="356739"/>
          </a:xfrm>
          <a:prstGeom prst="rect">
            <a:avLst/>
          </a:prstGeom>
        </p:spPr>
      </p:pic>
      <p:pic>
        <p:nvPicPr>
          <p:cNvPr id="13" name="Picture 12">
            <a:extLst>
              <a:ext uri="{FF2B5EF4-FFF2-40B4-BE49-F238E27FC236}">
                <a16:creationId xmlns:a16="http://schemas.microsoft.com/office/drawing/2014/main" id="{B09A038B-CE49-E378-750B-83E33BC10D45}"/>
              </a:ext>
            </a:extLst>
          </p:cNvPr>
          <p:cNvPicPr>
            <a:picLocks noChangeAspect="1"/>
          </p:cNvPicPr>
          <p:nvPr/>
        </p:nvPicPr>
        <p:blipFill>
          <a:blip r:embed="rId5"/>
          <a:stretch>
            <a:fillRect/>
          </a:stretch>
        </p:blipFill>
        <p:spPr>
          <a:xfrm>
            <a:off x="8522265" y="1525405"/>
            <a:ext cx="2331545" cy="356739"/>
          </a:xfrm>
          <a:prstGeom prst="rect">
            <a:avLst/>
          </a:prstGeom>
        </p:spPr>
      </p:pic>
      <p:cxnSp>
        <p:nvCxnSpPr>
          <p:cNvPr id="15" name="Straight Connector 14">
            <a:extLst>
              <a:ext uri="{FF2B5EF4-FFF2-40B4-BE49-F238E27FC236}">
                <a16:creationId xmlns:a16="http://schemas.microsoft.com/office/drawing/2014/main" id="{2C2FDE0E-BFD3-FF24-12F7-935BBA062FFE}"/>
              </a:ext>
            </a:extLst>
          </p:cNvPr>
          <p:cNvCxnSpPr>
            <a:cxnSpLocks/>
          </p:cNvCxnSpPr>
          <p:nvPr/>
        </p:nvCxnSpPr>
        <p:spPr>
          <a:xfrm flipV="1">
            <a:off x="5950102" y="1350999"/>
            <a:ext cx="0" cy="5759183"/>
          </a:xfrm>
          <a:prstGeom prst="line">
            <a:avLst/>
          </a:prstGeom>
          <a:ln w="317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 name="Picture 16" descr="A graph with red dotted line&#10;&#10;AI-generated content may be incorrect.">
            <a:extLst>
              <a:ext uri="{FF2B5EF4-FFF2-40B4-BE49-F238E27FC236}">
                <a16:creationId xmlns:a16="http://schemas.microsoft.com/office/drawing/2014/main" id="{BC0634BC-00F8-A55E-51FB-5627D7786960}"/>
              </a:ext>
            </a:extLst>
          </p:cNvPr>
          <p:cNvPicPr>
            <a:picLocks noChangeAspect="1"/>
          </p:cNvPicPr>
          <p:nvPr/>
        </p:nvPicPr>
        <p:blipFill>
          <a:blip r:embed="rId6"/>
          <a:stretch>
            <a:fillRect/>
          </a:stretch>
        </p:blipFill>
        <p:spPr>
          <a:xfrm>
            <a:off x="6205347" y="1904514"/>
            <a:ext cx="4921153" cy="1388575"/>
          </a:xfrm>
          <a:prstGeom prst="rect">
            <a:avLst/>
          </a:prstGeom>
        </p:spPr>
      </p:pic>
      <p:pic>
        <p:nvPicPr>
          <p:cNvPr id="19" name="Picture 18" descr="A graph with red lines&#10;&#10;AI-generated content may be incorrect.">
            <a:extLst>
              <a:ext uri="{FF2B5EF4-FFF2-40B4-BE49-F238E27FC236}">
                <a16:creationId xmlns:a16="http://schemas.microsoft.com/office/drawing/2014/main" id="{C2FE9D76-4A54-A2F3-0E9F-DBD16EA21672}"/>
              </a:ext>
            </a:extLst>
          </p:cNvPr>
          <p:cNvPicPr>
            <a:picLocks noChangeAspect="1"/>
          </p:cNvPicPr>
          <p:nvPr/>
        </p:nvPicPr>
        <p:blipFill>
          <a:blip r:embed="rId7"/>
          <a:stretch>
            <a:fillRect/>
          </a:stretch>
        </p:blipFill>
        <p:spPr>
          <a:xfrm>
            <a:off x="6241899" y="3457798"/>
            <a:ext cx="4840436" cy="1365799"/>
          </a:xfrm>
          <a:prstGeom prst="rect">
            <a:avLst/>
          </a:prstGeom>
        </p:spPr>
      </p:pic>
      <p:pic>
        <p:nvPicPr>
          <p:cNvPr id="21" name="Picture 20" descr="A graph with a red line&#10;&#10;AI-generated content may be incorrect.">
            <a:extLst>
              <a:ext uri="{FF2B5EF4-FFF2-40B4-BE49-F238E27FC236}">
                <a16:creationId xmlns:a16="http://schemas.microsoft.com/office/drawing/2014/main" id="{8ABFD764-CB52-DBDC-EF1A-A2E44632792F}"/>
              </a:ext>
            </a:extLst>
          </p:cNvPr>
          <p:cNvPicPr>
            <a:picLocks noChangeAspect="1"/>
          </p:cNvPicPr>
          <p:nvPr/>
        </p:nvPicPr>
        <p:blipFill>
          <a:blip r:embed="rId8"/>
          <a:stretch>
            <a:fillRect/>
          </a:stretch>
        </p:blipFill>
        <p:spPr>
          <a:xfrm>
            <a:off x="6334380" y="4954318"/>
            <a:ext cx="4761150" cy="1343428"/>
          </a:xfrm>
          <a:prstGeom prst="rect">
            <a:avLst/>
          </a:prstGeom>
        </p:spPr>
      </p:pic>
    </p:spTree>
    <p:extLst>
      <p:ext uri="{BB962C8B-B14F-4D97-AF65-F5344CB8AC3E}">
        <p14:creationId xmlns:p14="http://schemas.microsoft.com/office/powerpoint/2010/main" val="1737695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7FC0F1-5827-B2CE-8C99-C6CF27072D42}"/>
              </a:ext>
            </a:extLst>
          </p:cNvPr>
          <p:cNvSpPr>
            <a:spLocks noGrp="1"/>
          </p:cNvSpPr>
          <p:nvPr>
            <p:ph type="title"/>
          </p:nvPr>
        </p:nvSpPr>
        <p:spPr/>
        <p:txBody>
          <a:bodyPr>
            <a:normAutofit fontScale="90000"/>
          </a:bodyPr>
          <a:lstStyle/>
          <a:p>
            <a:r>
              <a:rPr lang="en-US" dirty="0"/>
              <a:t>DBSCAN</a:t>
            </a:r>
          </a:p>
        </p:txBody>
      </p:sp>
      <p:pic>
        <p:nvPicPr>
          <p:cNvPr id="5" name="Picture 4" descr="A green square with a blue and yellow gradient&#10;&#10;AI-generated content may be incorrect.">
            <a:extLst>
              <a:ext uri="{FF2B5EF4-FFF2-40B4-BE49-F238E27FC236}">
                <a16:creationId xmlns:a16="http://schemas.microsoft.com/office/drawing/2014/main" id="{0F518237-CF93-3316-F859-626ED0FAC511}"/>
              </a:ext>
            </a:extLst>
          </p:cNvPr>
          <p:cNvPicPr>
            <a:picLocks noChangeAspect="1"/>
          </p:cNvPicPr>
          <p:nvPr/>
        </p:nvPicPr>
        <p:blipFill>
          <a:blip r:embed="rId3"/>
          <a:stretch>
            <a:fillRect/>
          </a:stretch>
        </p:blipFill>
        <p:spPr>
          <a:xfrm>
            <a:off x="382280" y="1459036"/>
            <a:ext cx="5265092" cy="4734280"/>
          </a:xfrm>
          <a:prstGeom prst="rect">
            <a:avLst/>
          </a:prstGeom>
        </p:spPr>
      </p:pic>
      <p:pic>
        <p:nvPicPr>
          <p:cNvPr id="7" name="Picture 6" descr="A diagram of a diagram&#10;&#10;AI-generated content may be incorrect.">
            <a:extLst>
              <a:ext uri="{FF2B5EF4-FFF2-40B4-BE49-F238E27FC236}">
                <a16:creationId xmlns:a16="http://schemas.microsoft.com/office/drawing/2014/main" id="{35303751-6C15-7D9E-86A0-3E05E3D0F377}"/>
              </a:ext>
            </a:extLst>
          </p:cNvPr>
          <p:cNvPicPr>
            <a:picLocks noChangeAspect="1"/>
          </p:cNvPicPr>
          <p:nvPr/>
        </p:nvPicPr>
        <p:blipFill>
          <a:blip r:embed="rId4"/>
          <a:stretch>
            <a:fillRect/>
          </a:stretch>
        </p:blipFill>
        <p:spPr>
          <a:xfrm>
            <a:off x="6302012" y="1761599"/>
            <a:ext cx="5221784" cy="4125395"/>
          </a:xfrm>
          <a:prstGeom prst="rect">
            <a:avLst/>
          </a:prstGeom>
        </p:spPr>
      </p:pic>
      <p:cxnSp>
        <p:nvCxnSpPr>
          <p:cNvPr id="8" name="Straight Connector 7">
            <a:extLst>
              <a:ext uri="{FF2B5EF4-FFF2-40B4-BE49-F238E27FC236}">
                <a16:creationId xmlns:a16="http://schemas.microsoft.com/office/drawing/2014/main" id="{8CA1AB03-FDC8-3865-FB0B-99CF78F827C8}"/>
              </a:ext>
            </a:extLst>
          </p:cNvPr>
          <p:cNvCxnSpPr>
            <a:cxnSpLocks/>
          </p:cNvCxnSpPr>
          <p:nvPr/>
        </p:nvCxnSpPr>
        <p:spPr>
          <a:xfrm flipV="1">
            <a:off x="5950102" y="1350999"/>
            <a:ext cx="0" cy="5759183"/>
          </a:xfrm>
          <a:prstGeom prst="line">
            <a:avLst/>
          </a:prstGeom>
          <a:ln w="317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91702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32ECFC-B69E-D37E-3C3C-6050C8DFC4C0}"/>
              </a:ext>
            </a:extLst>
          </p:cNvPr>
          <p:cNvSpPr>
            <a:spLocks noGrp="1"/>
          </p:cNvSpPr>
          <p:nvPr>
            <p:ph type="title"/>
          </p:nvPr>
        </p:nvSpPr>
        <p:spPr/>
        <p:txBody>
          <a:bodyPr>
            <a:normAutofit fontScale="90000"/>
          </a:bodyPr>
          <a:lstStyle/>
          <a:p>
            <a:r>
              <a:rPr lang="en-US" dirty="0"/>
              <a:t>Clustering Result </a:t>
            </a:r>
          </a:p>
        </p:txBody>
      </p:sp>
      <p:pic>
        <p:nvPicPr>
          <p:cNvPr id="5" name="Picture 4" descr="A group of words on a white background&#10;&#10;AI-generated content may be incorrect.">
            <a:extLst>
              <a:ext uri="{FF2B5EF4-FFF2-40B4-BE49-F238E27FC236}">
                <a16:creationId xmlns:a16="http://schemas.microsoft.com/office/drawing/2014/main" id="{CC9414D1-E88F-CB36-DF44-ED9FFA3C2FE8}"/>
              </a:ext>
            </a:extLst>
          </p:cNvPr>
          <p:cNvPicPr>
            <a:picLocks noChangeAspect="1"/>
          </p:cNvPicPr>
          <p:nvPr/>
        </p:nvPicPr>
        <p:blipFill>
          <a:blip r:embed="rId3"/>
          <a:stretch>
            <a:fillRect/>
          </a:stretch>
        </p:blipFill>
        <p:spPr>
          <a:xfrm>
            <a:off x="1942011" y="1517578"/>
            <a:ext cx="7664803" cy="5122708"/>
          </a:xfrm>
          <a:prstGeom prst="rect">
            <a:avLst/>
          </a:prstGeom>
        </p:spPr>
      </p:pic>
    </p:spTree>
    <p:extLst>
      <p:ext uri="{BB962C8B-B14F-4D97-AF65-F5344CB8AC3E}">
        <p14:creationId xmlns:p14="http://schemas.microsoft.com/office/powerpoint/2010/main" val="1250105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1F162-7E6A-B451-81E7-FF6CC4681C4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0EA368D-302E-A413-2354-7CCB9EBD9A4E}"/>
              </a:ext>
            </a:extLst>
          </p:cNvPr>
          <p:cNvSpPr txBox="1"/>
          <p:nvPr/>
        </p:nvSpPr>
        <p:spPr>
          <a:xfrm>
            <a:off x="2814917" y="2245658"/>
            <a:ext cx="6562165" cy="707886"/>
          </a:xfrm>
          <a:prstGeom prst="rect">
            <a:avLst/>
          </a:prstGeom>
          <a:noFill/>
        </p:spPr>
        <p:txBody>
          <a:bodyPr wrap="square" rtlCol="0">
            <a:spAutoFit/>
          </a:bodyPr>
          <a:lstStyle/>
          <a:p>
            <a:r>
              <a:rPr lang="en-US" sz="4000" dirty="0"/>
              <a:t>Thank you for your attention!</a:t>
            </a:r>
          </a:p>
        </p:txBody>
      </p:sp>
    </p:spTree>
    <p:extLst>
      <p:ext uri="{BB962C8B-B14F-4D97-AF65-F5344CB8AC3E}">
        <p14:creationId xmlns:p14="http://schemas.microsoft.com/office/powerpoint/2010/main" val="697773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CFB5FCD2-F571-7951-34AE-F0A5918506E0}"/>
              </a:ext>
            </a:extLst>
          </p:cNvPr>
          <p:cNvSpPr>
            <a:spLocks noGrp="1"/>
          </p:cNvSpPr>
          <p:nvPr>
            <p:ph type="title" idx="4294967295"/>
          </p:nvPr>
        </p:nvSpPr>
        <p:spPr>
          <a:xfrm>
            <a:off x="0" y="355636"/>
            <a:ext cx="6096000" cy="1155388"/>
          </a:xfrm>
        </p:spPr>
        <p:txBody>
          <a:bodyPr>
            <a:normAutofit/>
          </a:bodyPr>
          <a:lstStyle/>
          <a:p>
            <a:r>
              <a:rPr lang="en-US" sz="3200" dirty="0">
                <a:solidFill>
                  <a:srgbClr val="FF5F03"/>
                </a:solidFill>
              </a:rPr>
              <a:t>1. Motivation &amp; Goals</a:t>
            </a:r>
          </a:p>
        </p:txBody>
      </p:sp>
      <p:cxnSp>
        <p:nvCxnSpPr>
          <p:cNvPr id="45" name="Straight Connector 44">
            <a:extLst>
              <a:ext uri="{FF2B5EF4-FFF2-40B4-BE49-F238E27FC236}">
                <a16:creationId xmlns:a16="http://schemas.microsoft.com/office/drawing/2014/main" id="{46D22126-B761-EE0E-188D-EED6CD88FBD8}"/>
              </a:ext>
            </a:extLst>
          </p:cNvPr>
          <p:cNvCxnSpPr>
            <a:cxnSpLocks/>
          </p:cNvCxnSpPr>
          <p:nvPr/>
        </p:nvCxnSpPr>
        <p:spPr>
          <a:xfrm flipV="1">
            <a:off x="6319157" y="-106136"/>
            <a:ext cx="0" cy="7356022"/>
          </a:xfrm>
          <a:prstGeom prst="line">
            <a:avLst/>
          </a:prstGeom>
          <a:ln w="317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TextBox 49">
            <a:extLst>
              <a:ext uri="{FF2B5EF4-FFF2-40B4-BE49-F238E27FC236}">
                <a16:creationId xmlns:a16="http://schemas.microsoft.com/office/drawing/2014/main" id="{D7A19DB8-1EA5-ACC3-4F9D-24B9AF05E5A0}"/>
              </a:ext>
            </a:extLst>
          </p:cNvPr>
          <p:cNvSpPr txBox="1"/>
          <p:nvPr/>
        </p:nvSpPr>
        <p:spPr>
          <a:xfrm>
            <a:off x="294357" y="1511024"/>
            <a:ext cx="5801643"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t>Background:  E-commerce, new product reviews produced daily, impossible to manually analysis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Problem: Star ratings (1-5) are too general. Can’t read every review to summarize and find meaningful insights, high cost</a:t>
            </a:r>
          </a:p>
          <a:p>
            <a:pPr marL="342900"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Research Goal: Use clustering techniques to discover similar product reviews and their hidden topics</a:t>
            </a:r>
          </a:p>
          <a:p>
            <a:endParaRPr lang="en-US" sz="2000" dirty="0"/>
          </a:p>
        </p:txBody>
      </p:sp>
      <p:sp>
        <p:nvSpPr>
          <p:cNvPr id="54" name="Title 42">
            <a:extLst>
              <a:ext uri="{FF2B5EF4-FFF2-40B4-BE49-F238E27FC236}">
                <a16:creationId xmlns:a16="http://schemas.microsoft.com/office/drawing/2014/main" id="{81BC434B-E6A0-569C-DB47-AB61CA0637F9}"/>
              </a:ext>
            </a:extLst>
          </p:cNvPr>
          <p:cNvSpPr txBox="1">
            <a:spLocks/>
          </p:cNvSpPr>
          <p:nvPr/>
        </p:nvSpPr>
        <p:spPr>
          <a:xfrm>
            <a:off x="6533345" y="355636"/>
            <a:ext cx="6096000" cy="11553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F5F03"/>
                </a:solidFill>
              </a:rPr>
              <a:t>2. Dataset</a:t>
            </a:r>
          </a:p>
        </p:txBody>
      </p:sp>
      <p:sp>
        <p:nvSpPr>
          <p:cNvPr id="55" name="TextBox 54">
            <a:extLst>
              <a:ext uri="{FF2B5EF4-FFF2-40B4-BE49-F238E27FC236}">
                <a16:creationId xmlns:a16="http://schemas.microsoft.com/office/drawing/2014/main" id="{53179A31-3F55-D8D6-0FAA-224EC4C36BC4}"/>
              </a:ext>
            </a:extLst>
          </p:cNvPr>
          <p:cNvSpPr txBox="1"/>
          <p:nvPr/>
        </p:nvSpPr>
        <p:spPr>
          <a:xfrm>
            <a:off x="6533345" y="1511024"/>
            <a:ext cx="5801643"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Source: 2023 Sephora product reviews (over 850,000 reviews)</a:t>
            </a:r>
          </a:p>
          <a:p>
            <a:endParaRPr lang="en-US" sz="2000" dirty="0"/>
          </a:p>
          <a:p>
            <a:pPr marL="285750" indent="-285750">
              <a:buFont typeface="Arial" panose="020B0604020202020204" pitchFamily="34" charset="0"/>
              <a:buChar char="•"/>
            </a:pPr>
            <a:r>
              <a:rPr lang="en-US" sz="2000" dirty="0"/>
              <a:t>Two tables:</a:t>
            </a:r>
          </a:p>
          <a:p>
            <a:r>
              <a:rPr lang="en-US" sz="2000" dirty="0"/>
              <a:t>      </a:t>
            </a:r>
          </a:p>
          <a:p>
            <a:r>
              <a:rPr lang="en-US" sz="2000" dirty="0"/>
              <a:t>      1. Product information dataset</a:t>
            </a:r>
          </a:p>
          <a:p>
            <a:pPr marL="457200" indent="-457200">
              <a:buFont typeface="+mj-lt"/>
              <a:buAutoNum type="arabicPeriod"/>
            </a:pPr>
            <a:endParaRPr lang="en-US" sz="2000" dirty="0"/>
          </a:p>
          <a:p>
            <a:r>
              <a:rPr lang="en-US" sz="2000" dirty="0"/>
              <a:t>       2. Customer review dataset</a:t>
            </a:r>
          </a:p>
          <a:p>
            <a:endParaRPr lang="en-US" sz="2000" dirty="0"/>
          </a:p>
          <a:p>
            <a:pPr marL="285750" indent="-285750">
              <a:buFont typeface="Arial" panose="020B0604020202020204" pitchFamily="34" charset="0"/>
              <a:buChar char="•"/>
            </a:pPr>
            <a:r>
              <a:rPr lang="en-US" sz="2000" dirty="0"/>
              <a:t>Stratified random sampling (10,000 reviews)</a:t>
            </a:r>
          </a:p>
        </p:txBody>
      </p:sp>
    </p:spTree>
    <p:extLst>
      <p:ext uri="{BB962C8B-B14F-4D97-AF65-F5344CB8AC3E}">
        <p14:creationId xmlns:p14="http://schemas.microsoft.com/office/powerpoint/2010/main" val="3832965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7073A-C668-FD7D-9325-A1AF32229B7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B061EFC-45F9-7932-BE17-FFA2B349663B}"/>
              </a:ext>
            </a:extLst>
          </p:cNvPr>
          <p:cNvSpPr>
            <a:spLocks noGrp="1"/>
          </p:cNvSpPr>
          <p:nvPr>
            <p:ph type="title"/>
          </p:nvPr>
        </p:nvSpPr>
        <p:spPr/>
        <p:txBody>
          <a:bodyPr>
            <a:normAutofit fontScale="90000"/>
          </a:bodyPr>
          <a:lstStyle/>
          <a:p>
            <a:r>
              <a:rPr lang="en-US" dirty="0"/>
              <a:t>EDA</a:t>
            </a:r>
          </a:p>
        </p:txBody>
      </p:sp>
      <p:pic>
        <p:nvPicPr>
          <p:cNvPr id="7" name="Picture 6" descr="A circular chart with different colored circles&#10;&#10;AI-generated content may be incorrect.">
            <a:extLst>
              <a:ext uri="{FF2B5EF4-FFF2-40B4-BE49-F238E27FC236}">
                <a16:creationId xmlns:a16="http://schemas.microsoft.com/office/drawing/2014/main" id="{4C5B65DC-E42A-EDFA-4F5C-57E82CF35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77" y="1675118"/>
            <a:ext cx="5824119" cy="4087891"/>
          </a:xfrm>
          <a:prstGeom prst="rect">
            <a:avLst/>
          </a:prstGeom>
        </p:spPr>
      </p:pic>
      <p:pic>
        <p:nvPicPr>
          <p:cNvPr id="9" name="Picture 8" descr="A circular chart with different colored circles&#10;&#10;AI-generated content may be incorrect.">
            <a:extLst>
              <a:ext uri="{FF2B5EF4-FFF2-40B4-BE49-F238E27FC236}">
                <a16:creationId xmlns:a16="http://schemas.microsoft.com/office/drawing/2014/main" id="{EC7EF849-22C6-525A-5EC8-2494E96EC1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396" y="1613646"/>
            <a:ext cx="6782324" cy="4318413"/>
          </a:xfrm>
          <a:prstGeom prst="rect">
            <a:avLst/>
          </a:prstGeom>
        </p:spPr>
      </p:pic>
      <p:cxnSp>
        <p:nvCxnSpPr>
          <p:cNvPr id="10" name="Straight Connector 9">
            <a:extLst>
              <a:ext uri="{FF2B5EF4-FFF2-40B4-BE49-F238E27FC236}">
                <a16:creationId xmlns:a16="http://schemas.microsoft.com/office/drawing/2014/main" id="{7F711FE5-929E-782D-6217-A1E2E911C5A1}"/>
              </a:ext>
            </a:extLst>
          </p:cNvPr>
          <p:cNvCxnSpPr>
            <a:cxnSpLocks/>
          </p:cNvCxnSpPr>
          <p:nvPr/>
        </p:nvCxnSpPr>
        <p:spPr>
          <a:xfrm flipV="1">
            <a:off x="6060461" y="1406178"/>
            <a:ext cx="0" cy="5759183"/>
          </a:xfrm>
          <a:prstGeom prst="line">
            <a:avLst/>
          </a:prstGeom>
          <a:ln w="317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16068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91623-F17B-4382-A17E-70456590AE7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DC8B2CE-1465-9348-84B9-D8A9602FF582}"/>
              </a:ext>
            </a:extLst>
          </p:cNvPr>
          <p:cNvSpPr>
            <a:spLocks noGrp="1"/>
          </p:cNvSpPr>
          <p:nvPr>
            <p:ph type="title"/>
          </p:nvPr>
        </p:nvSpPr>
        <p:spPr/>
        <p:txBody>
          <a:bodyPr>
            <a:normAutofit fontScale="90000"/>
          </a:bodyPr>
          <a:lstStyle/>
          <a:p>
            <a:r>
              <a:rPr lang="en-US" dirty="0"/>
              <a:t>EDA</a:t>
            </a:r>
          </a:p>
        </p:txBody>
      </p:sp>
      <p:pic>
        <p:nvPicPr>
          <p:cNvPr id="3" name="Picture 2" descr="A diagram of a graph&#10;&#10;AI-generated content may be incorrect.">
            <a:extLst>
              <a:ext uri="{FF2B5EF4-FFF2-40B4-BE49-F238E27FC236}">
                <a16:creationId xmlns:a16="http://schemas.microsoft.com/office/drawing/2014/main" id="{AE48CA24-8AEB-F415-72EC-DA2200A6A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42" y="1703863"/>
            <a:ext cx="10663265" cy="4900564"/>
          </a:xfrm>
          <a:prstGeom prst="rect">
            <a:avLst/>
          </a:prstGeom>
        </p:spPr>
      </p:pic>
    </p:spTree>
    <p:extLst>
      <p:ext uri="{BB962C8B-B14F-4D97-AF65-F5344CB8AC3E}">
        <p14:creationId xmlns:p14="http://schemas.microsoft.com/office/powerpoint/2010/main" val="4119773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84EC9-FB2C-3799-CECF-12A3A0E29B5F}"/>
            </a:ext>
          </a:extLst>
        </p:cNvPr>
        <p:cNvGrpSpPr/>
        <p:nvPr/>
      </p:nvGrpSpPr>
      <p:grpSpPr>
        <a:xfrm>
          <a:off x="0" y="0"/>
          <a:ext cx="0" cy="0"/>
          <a:chOff x="0" y="0"/>
          <a:chExt cx="0" cy="0"/>
        </a:xfrm>
      </p:grpSpPr>
      <p:pic>
        <p:nvPicPr>
          <p:cNvPr id="17" name="Picture 16" descr="A blue and white bar graph&#10;&#10;AI-generated content may be incorrect.">
            <a:extLst>
              <a:ext uri="{FF2B5EF4-FFF2-40B4-BE49-F238E27FC236}">
                <a16:creationId xmlns:a16="http://schemas.microsoft.com/office/drawing/2014/main" id="{0362182E-7D8E-BAEC-F576-4B0DDA729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337" y="0"/>
            <a:ext cx="10211325" cy="2504995"/>
          </a:xfrm>
          <a:prstGeom prst="rect">
            <a:avLst/>
          </a:prstGeom>
        </p:spPr>
      </p:pic>
      <p:pic>
        <p:nvPicPr>
          <p:cNvPr id="19" name="Picture 18" descr="A blue and white striped background&#10;&#10;AI-generated content may be incorrect.">
            <a:extLst>
              <a:ext uri="{FF2B5EF4-FFF2-40B4-BE49-F238E27FC236}">
                <a16:creationId xmlns:a16="http://schemas.microsoft.com/office/drawing/2014/main" id="{656E789B-7582-E72C-952F-7805448FC5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069" y="2504995"/>
            <a:ext cx="10560593" cy="2654436"/>
          </a:xfrm>
          <a:prstGeom prst="rect">
            <a:avLst/>
          </a:prstGeom>
        </p:spPr>
      </p:pic>
      <p:pic>
        <p:nvPicPr>
          <p:cNvPr id="4" name="Picture 3" descr="A blue bar graph with black text&#10;&#10;AI-generated content may be incorrect.">
            <a:extLst>
              <a:ext uri="{FF2B5EF4-FFF2-40B4-BE49-F238E27FC236}">
                <a16:creationId xmlns:a16="http://schemas.microsoft.com/office/drawing/2014/main" id="{DACF78C5-B3DC-8672-8256-F69943036E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826" y="5229752"/>
            <a:ext cx="10484389" cy="2330570"/>
          </a:xfrm>
          <a:prstGeom prst="rect">
            <a:avLst/>
          </a:prstGeom>
        </p:spPr>
      </p:pic>
    </p:spTree>
    <p:extLst>
      <p:ext uri="{BB962C8B-B14F-4D97-AF65-F5344CB8AC3E}">
        <p14:creationId xmlns:p14="http://schemas.microsoft.com/office/powerpoint/2010/main" val="2011959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B8B112-8E46-F84B-AA58-31BC4B34CE08}"/>
              </a:ext>
            </a:extLst>
          </p:cNvPr>
          <p:cNvSpPr>
            <a:spLocks noGrp="1"/>
          </p:cNvSpPr>
          <p:nvPr>
            <p:ph type="title"/>
          </p:nvPr>
        </p:nvSpPr>
        <p:spPr/>
        <p:txBody>
          <a:bodyPr>
            <a:normAutofit fontScale="90000"/>
          </a:bodyPr>
          <a:lstStyle/>
          <a:p>
            <a:r>
              <a:rPr lang="en-US" dirty="0"/>
              <a:t>Text C</a:t>
            </a:r>
            <a:r>
              <a:rPr lang="en-US" altLang="zh-CN" dirty="0"/>
              <a:t>leaning Pipeline</a:t>
            </a:r>
            <a:endParaRPr lang="en-US" dirty="0"/>
          </a:p>
        </p:txBody>
      </p:sp>
      <p:sp>
        <p:nvSpPr>
          <p:cNvPr id="3" name="Content Placeholder 2">
            <a:extLst>
              <a:ext uri="{FF2B5EF4-FFF2-40B4-BE49-F238E27FC236}">
                <a16:creationId xmlns:a16="http://schemas.microsoft.com/office/drawing/2014/main" id="{6D972517-0006-1301-68F9-DD2BED372633}"/>
              </a:ext>
            </a:extLst>
          </p:cNvPr>
          <p:cNvSpPr>
            <a:spLocks noGrp="1"/>
          </p:cNvSpPr>
          <p:nvPr>
            <p:ph sz="half" idx="2"/>
          </p:nvPr>
        </p:nvSpPr>
        <p:spPr>
          <a:xfrm>
            <a:off x="838200" y="1832061"/>
            <a:ext cx="2836566" cy="311748"/>
          </a:xfrm>
        </p:spPr>
        <p:txBody>
          <a:bodyPr>
            <a:normAutofit fontScale="92500" lnSpcReduction="10000"/>
          </a:bodyPr>
          <a:lstStyle/>
          <a:p>
            <a:pPr marL="0" indent="0" algn="ctr">
              <a:buNone/>
            </a:pPr>
            <a:r>
              <a:rPr lang="en-US" sz="1800" dirty="0"/>
              <a:t>Non – ASCII Character</a:t>
            </a:r>
          </a:p>
        </p:txBody>
      </p:sp>
      <p:sp>
        <p:nvSpPr>
          <p:cNvPr id="12" name="Content Placeholder 2">
            <a:extLst>
              <a:ext uri="{FF2B5EF4-FFF2-40B4-BE49-F238E27FC236}">
                <a16:creationId xmlns:a16="http://schemas.microsoft.com/office/drawing/2014/main" id="{93BD96CC-D299-8451-D0AD-F16A27441B1B}"/>
              </a:ext>
            </a:extLst>
          </p:cNvPr>
          <p:cNvSpPr txBox="1">
            <a:spLocks/>
          </p:cNvSpPr>
          <p:nvPr/>
        </p:nvSpPr>
        <p:spPr>
          <a:xfrm>
            <a:off x="5172167" y="2186027"/>
            <a:ext cx="5553456" cy="1429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16" name="Arrow: Right 15">
            <a:extLst>
              <a:ext uri="{FF2B5EF4-FFF2-40B4-BE49-F238E27FC236}">
                <a16:creationId xmlns:a16="http://schemas.microsoft.com/office/drawing/2014/main" id="{8E888855-7982-6D8A-1AB6-CE7FEF7FA63E}"/>
              </a:ext>
            </a:extLst>
          </p:cNvPr>
          <p:cNvSpPr/>
          <p:nvPr/>
        </p:nvSpPr>
        <p:spPr>
          <a:xfrm rot="5400000">
            <a:off x="2082889" y="2125066"/>
            <a:ext cx="160563" cy="10097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dirty="0"/>
          </a:p>
        </p:txBody>
      </p:sp>
      <p:sp>
        <p:nvSpPr>
          <p:cNvPr id="22" name="Content Placeholder 2">
            <a:extLst>
              <a:ext uri="{FF2B5EF4-FFF2-40B4-BE49-F238E27FC236}">
                <a16:creationId xmlns:a16="http://schemas.microsoft.com/office/drawing/2014/main" id="{7CEBB5F1-D8D6-35B4-C126-531D5F5D479E}"/>
              </a:ext>
            </a:extLst>
          </p:cNvPr>
          <p:cNvSpPr txBox="1">
            <a:spLocks/>
          </p:cNvSpPr>
          <p:nvPr/>
        </p:nvSpPr>
        <p:spPr>
          <a:xfrm>
            <a:off x="1320611" y="2267649"/>
            <a:ext cx="1701487" cy="348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L</a:t>
            </a:r>
            <a:r>
              <a:rPr lang="en-US" altLang="zh-CN" sz="1800" dirty="0"/>
              <a:t>owercase</a:t>
            </a:r>
            <a:endParaRPr lang="en-US" sz="1800" dirty="0"/>
          </a:p>
        </p:txBody>
      </p:sp>
      <p:sp>
        <p:nvSpPr>
          <p:cNvPr id="23" name="Arrow: Right 22">
            <a:extLst>
              <a:ext uri="{FF2B5EF4-FFF2-40B4-BE49-F238E27FC236}">
                <a16:creationId xmlns:a16="http://schemas.microsoft.com/office/drawing/2014/main" id="{3ED6A05F-4B79-B2D8-BE32-041F20B27C75}"/>
              </a:ext>
            </a:extLst>
          </p:cNvPr>
          <p:cNvSpPr/>
          <p:nvPr/>
        </p:nvSpPr>
        <p:spPr>
          <a:xfrm rot="5400000">
            <a:off x="2091076" y="2697689"/>
            <a:ext cx="160563" cy="10097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dirty="0"/>
          </a:p>
        </p:txBody>
      </p:sp>
      <p:sp>
        <p:nvSpPr>
          <p:cNvPr id="24" name="Content Placeholder 2">
            <a:extLst>
              <a:ext uri="{FF2B5EF4-FFF2-40B4-BE49-F238E27FC236}">
                <a16:creationId xmlns:a16="http://schemas.microsoft.com/office/drawing/2014/main" id="{F55CA27A-9022-0418-B8A1-DA71615C82C9}"/>
              </a:ext>
            </a:extLst>
          </p:cNvPr>
          <p:cNvSpPr txBox="1">
            <a:spLocks/>
          </p:cNvSpPr>
          <p:nvPr/>
        </p:nvSpPr>
        <p:spPr>
          <a:xfrm>
            <a:off x="1261717" y="2902729"/>
            <a:ext cx="1802916" cy="31174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Abbreviation</a:t>
            </a:r>
          </a:p>
          <a:p>
            <a:pPr marL="0" indent="0" algn="ctr">
              <a:buFont typeface="Arial" panose="020B0604020202020204" pitchFamily="34" charset="0"/>
              <a:buNone/>
            </a:pPr>
            <a:endParaRPr lang="en-US" sz="1800" dirty="0"/>
          </a:p>
        </p:txBody>
      </p:sp>
      <p:sp>
        <p:nvSpPr>
          <p:cNvPr id="25" name="Content Placeholder 2">
            <a:extLst>
              <a:ext uri="{FF2B5EF4-FFF2-40B4-BE49-F238E27FC236}">
                <a16:creationId xmlns:a16="http://schemas.microsoft.com/office/drawing/2014/main" id="{7DD65FB9-2A40-6C7D-AF1B-239CE913AE90}"/>
              </a:ext>
            </a:extLst>
          </p:cNvPr>
          <p:cNvSpPr txBox="1">
            <a:spLocks/>
          </p:cNvSpPr>
          <p:nvPr/>
        </p:nvSpPr>
        <p:spPr>
          <a:xfrm>
            <a:off x="1100360" y="3583349"/>
            <a:ext cx="2125627" cy="4156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URL</a:t>
            </a:r>
          </a:p>
        </p:txBody>
      </p:sp>
      <p:sp>
        <p:nvSpPr>
          <p:cNvPr id="27" name="Content Placeholder 2">
            <a:extLst>
              <a:ext uri="{FF2B5EF4-FFF2-40B4-BE49-F238E27FC236}">
                <a16:creationId xmlns:a16="http://schemas.microsoft.com/office/drawing/2014/main" id="{60775224-AEDC-14C7-44F2-6F4C350CB029}"/>
              </a:ext>
            </a:extLst>
          </p:cNvPr>
          <p:cNvSpPr txBox="1">
            <a:spLocks/>
          </p:cNvSpPr>
          <p:nvPr/>
        </p:nvSpPr>
        <p:spPr>
          <a:xfrm>
            <a:off x="1265322" y="4325007"/>
            <a:ext cx="1812067" cy="3637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Letter Repeat</a:t>
            </a:r>
          </a:p>
        </p:txBody>
      </p:sp>
      <p:sp>
        <p:nvSpPr>
          <p:cNvPr id="28" name="Arrow: Right 27">
            <a:extLst>
              <a:ext uri="{FF2B5EF4-FFF2-40B4-BE49-F238E27FC236}">
                <a16:creationId xmlns:a16="http://schemas.microsoft.com/office/drawing/2014/main" id="{626D0ED5-CCFA-C14D-49A6-3DAEAA2837B4}"/>
              </a:ext>
            </a:extLst>
          </p:cNvPr>
          <p:cNvSpPr/>
          <p:nvPr/>
        </p:nvSpPr>
        <p:spPr>
          <a:xfrm rot="5400000">
            <a:off x="2091076" y="4036041"/>
            <a:ext cx="160563" cy="10097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dirty="0"/>
          </a:p>
        </p:txBody>
      </p:sp>
      <p:sp>
        <p:nvSpPr>
          <p:cNvPr id="30" name="Arrow: Right 29">
            <a:extLst>
              <a:ext uri="{FF2B5EF4-FFF2-40B4-BE49-F238E27FC236}">
                <a16:creationId xmlns:a16="http://schemas.microsoft.com/office/drawing/2014/main" id="{BE72B931-DCB5-45F8-E8F5-1A0DF2FD1C09}"/>
              </a:ext>
            </a:extLst>
          </p:cNvPr>
          <p:cNvSpPr/>
          <p:nvPr/>
        </p:nvSpPr>
        <p:spPr>
          <a:xfrm rot="5400000">
            <a:off x="2094970" y="4837375"/>
            <a:ext cx="160563" cy="10097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dirty="0"/>
          </a:p>
        </p:txBody>
      </p:sp>
      <p:sp>
        <p:nvSpPr>
          <p:cNvPr id="31" name="Content Placeholder 2">
            <a:extLst>
              <a:ext uri="{FF2B5EF4-FFF2-40B4-BE49-F238E27FC236}">
                <a16:creationId xmlns:a16="http://schemas.microsoft.com/office/drawing/2014/main" id="{1E7C880F-0B72-ACCC-8374-8EEDD5738F8F}"/>
              </a:ext>
            </a:extLst>
          </p:cNvPr>
          <p:cNvSpPr txBox="1">
            <a:spLocks/>
          </p:cNvSpPr>
          <p:nvPr/>
        </p:nvSpPr>
        <p:spPr>
          <a:xfrm>
            <a:off x="1257221" y="5219276"/>
            <a:ext cx="1912872" cy="4266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Punctuation</a:t>
            </a:r>
          </a:p>
        </p:txBody>
      </p:sp>
      <p:sp>
        <p:nvSpPr>
          <p:cNvPr id="33" name="Content Placeholder 2">
            <a:extLst>
              <a:ext uri="{FF2B5EF4-FFF2-40B4-BE49-F238E27FC236}">
                <a16:creationId xmlns:a16="http://schemas.microsoft.com/office/drawing/2014/main" id="{3F9CFD76-7A15-DF21-88FD-6F897F73D242}"/>
              </a:ext>
            </a:extLst>
          </p:cNvPr>
          <p:cNvSpPr txBox="1">
            <a:spLocks/>
          </p:cNvSpPr>
          <p:nvPr/>
        </p:nvSpPr>
        <p:spPr>
          <a:xfrm>
            <a:off x="1167102" y="6028561"/>
            <a:ext cx="2093111" cy="4520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Random Word</a:t>
            </a:r>
          </a:p>
        </p:txBody>
      </p:sp>
      <p:sp>
        <p:nvSpPr>
          <p:cNvPr id="34" name="Arrow: Right 33">
            <a:extLst>
              <a:ext uri="{FF2B5EF4-FFF2-40B4-BE49-F238E27FC236}">
                <a16:creationId xmlns:a16="http://schemas.microsoft.com/office/drawing/2014/main" id="{BC91EA54-E782-B041-7F4F-1DC848927F97}"/>
              </a:ext>
            </a:extLst>
          </p:cNvPr>
          <p:cNvSpPr/>
          <p:nvPr/>
        </p:nvSpPr>
        <p:spPr>
          <a:xfrm rot="5400000">
            <a:off x="2082889" y="5817221"/>
            <a:ext cx="160563" cy="10097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dirty="0"/>
          </a:p>
        </p:txBody>
      </p:sp>
      <p:sp>
        <p:nvSpPr>
          <p:cNvPr id="35" name="TextBox 34">
            <a:extLst>
              <a:ext uri="{FF2B5EF4-FFF2-40B4-BE49-F238E27FC236}">
                <a16:creationId xmlns:a16="http://schemas.microsoft.com/office/drawing/2014/main" id="{7892C578-C9FB-35C5-8052-93F95E0CE025}"/>
              </a:ext>
            </a:extLst>
          </p:cNvPr>
          <p:cNvSpPr txBox="1"/>
          <p:nvPr/>
        </p:nvSpPr>
        <p:spPr>
          <a:xfrm>
            <a:off x="4713491" y="1760252"/>
            <a:ext cx="5553455" cy="600164"/>
          </a:xfrm>
          <a:prstGeom prst="rect">
            <a:avLst/>
          </a:prstGeom>
          <a:noFill/>
        </p:spPr>
        <p:txBody>
          <a:bodyPr wrap="square" rtlCol="0">
            <a:spAutoFit/>
          </a:bodyPr>
          <a:lstStyle/>
          <a:p>
            <a:pPr marL="285750" indent="-285750">
              <a:buFont typeface="Arial" panose="020B0604020202020204" pitchFamily="34" charset="0"/>
              <a:buChar char="•"/>
            </a:pPr>
            <a:r>
              <a:rPr lang="en-US" sz="1100" dirty="0"/>
              <a:t>Substitute </a:t>
            </a:r>
            <a:r>
              <a:rPr lang="en-US" sz="1100" dirty="0" err="1"/>
              <a:t>unicode</a:t>
            </a:r>
            <a:r>
              <a:rPr lang="en-US" sz="1100" dirty="0"/>
              <a:t> punctuation to ASCII version, e.g. </a:t>
            </a:r>
            <a:r>
              <a:rPr lang="zh-CN" altLang="en-US" sz="1100" dirty="0"/>
              <a:t>‘ </a:t>
            </a:r>
            <a:r>
              <a:rPr lang="en-US" sz="1100" dirty="0"/>
              <a:t>→</a:t>
            </a:r>
            <a:r>
              <a:rPr lang="en-US" altLang="zh-CN" sz="1100" dirty="0"/>
              <a:t>  ‘</a:t>
            </a:r>
          </a:p>
          <a:p>
            <a:pPr marL="285750" indent="-285750">
              <a:buFont typeface="Arial" panose="020B0604020202020204" pitchFamily="34" charset="0"/>
              <a:buChar char="•"/>
            </a:pPr>
            <a:endParaRPr lang="en-US" altLang="zh-CN" sz="1100" dirty="0"/>
          </a:p>
          <a:p>
            <a:pPr marL="285750" indent="-285750">
              <a:buFont typeface="Arial" panose="020B0604020202020204" pitchFamily="34" charset="0"/>
              <a:buChar char="•"/>
            </a:pPr>
            <a:r>
              <a:rPr lang="en-US" altLang="zh-CN" sz="1100" dirty="0"/>
              <a:t>Keep  Emoji</a:t>
            </a:r>
            <a:endParaRPr lang="en-US" sz="1100" dirty="0"/>
          </a:p>
        </p:txBody>
      </p:sp>
      <p:sp>
        <p:nvSpPr>
          <p:cNvPr id="39" name="TextBox 38">
            <a:extLst>
              <a:ext uri="{FF2B5EF4-FFF2-40B4-BE49-F238E27FC236}">
                <a16:creationId xmlns:a16="http://schemas.microsoft.com/office/drawing/2014/main" id="{F65DB008-C7E2-CE11-72BE-39773BB5AF0A}"/>
              </a:ext>
            </a:extLst>
          </p:cNvPr>
          <p:cNvSpPr txBox="1"/>
          <p:nvPr/>
        </p:nvSpPr>
        <p:spPr>
          <a:xfrm>
            <a:off x="4713491" y="2674968"/>
            <a:ext cx="5665358" cy="938719"/>
          </a:xfrm>
          <a:prstGeom prst="rect">
            <a:avLst/>
          </a:prstGeom>
          <a:noFill/>
        </p:spPr>
        <p:txBody>
          <a:bodyPr wrap="square" rtlCol="0">
            <a:spAutoFit/>
          </a:bodyPr>
          <a:lstStyle/>
          <a:p>
            <a:pPr marL="171450" indent="-171450">
              <a:buFont typeface="Arial" panose="020B0604020202020204" pitchFamily="34" charset="0"/>
              <a:buChar char="•"/>
            </a:pPr>
            <a:r>
              <a:rPr lang="en-US" sz="1100" dirty="0"/>
              <a:t>contraction : e.g. </a:t>
            </a:r>
            <a:r>
              <a:rPr lang="en-US" sz="1100" dirty="0" err="1"/>
              <a:t>i’ve</a:t>
            </a:r>
            <a:r>
              <a:rPr lang="en-US" sz="1100" dirty="0"/>
              <a:t>, it’ll, </a:t>
            </a:r>
            <a:r>
              <a:rPr lang="en-US" sz="1100" dirty="0" err="1"/>
              <a:t>whould’ve</a:t>
            </a:r>
            <a:r>
              <a:rPr lang="en-US" sz="1100" dirty="0"/>
              <a:t>, …</a:t>
            </a:r>
          </a:p>
          <a:p>
            <a:r>
              <a:rPr lang="en-US" sz="1100" dirty="0"/>
              <a:t>      </a:t>
            </a:r>
          </a:p>
          <a:p>
            <a:pPr marL="171450" indent="-171450">
              <a:buFont typeface="Arial" panose="020B0604020202020204" pitchFamily="34" charset="0"/>
              <a:buChar char="•"/>
            </a:pPr>
            <a:r>
              <a:rPr lang="en-US" sz="1100" dirty="0"/>
              <a:t>slang/internet slang: u, </a:t>
            </a:r>
            <a:r>
              <a:rPr lang="en-US" sz="1100" dirty="0" err="1"/>
              <a:t>ur</a:t>
            </a:r>
            <a:r>
              <a:rPr lang="en-US" sz="1100" dirty="0"/>
              <a:t>, lol, </a:t>
            </a:r>
            <a:r>
              <a:rPr lang="en-US" sz="1100" dirty="0" err="1"/>
              <a:t>bc</a:t>
            </a:r>
            <a:r>
              <a:rPr lang="en-US" sz="1100" dirty="0"/>
              <a:t>, …  title abbreviation: </a:t>
            </a:r>
            <a:r>
              <a:rPr lang="en-US" sz="1100" dirty="0" err="1"/>
              <a:t>mr.</a:t>
            </a:r>
            <a:r>
              <a:rPr lang="en-US" sz="1100" dirty="0"/>
              <a:t>, dr., … measurement unit abbreviation: yr, oz, min, ft, …</a:t>
            </a:r>
          </a:p>
          <a:p>
            <a:endParaRPr lang="en-US" sz="1100" dirty="0"/>
          </a:p>
        </p:txBody>
      </p:sp>
      <p:sp>
        <p:nvSpPr>
          <p:cNvPr id="40" name="Arrow: Right 39">
            <a:extLst>
              <a:ext uri="{FF2B5EF4-FFF2-40B4-BE49-F238E27FC236}">
                <a16:creationId xmlns:a16="http://schemas.microsoft.com/office/drawing/2014/main" id="{86DD99E0-242F-8755-3E48-3200DA6E1C44}"/>
              </a:ext>
            </a:extLst>
          </p:cNvPr>
          <p:cNvSpPr/>
          <p:nvPr/>
        </p:nvSpPr>
        <p:spPr>
          <a:xfrm rot="5400000">
            <a:off x="2082893" y="3337787"/>
            <a:ext cx="160563" cy="10097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dirty="0"/>
          </a:p>
        </p:txBody>
      </p:sp>
      <p:sp>
        <p:nvSpPr>
          <p:cNvPr id="41" name="TextBox 40">
            <a:extLst>
              <a:ext uri="{FF2B5EF4-FFF2-40B4-BE49-F238E27FC236}">
                <a16:creationId xmlns:a16="http://schemas.microsoft.com/office/drawing/2014/main" id="{40EF0868-E6EE-8203-B1A0-6E90C6A605D8}"/>
              </a:ext>
            </a:extLst>
          </p:cNvPr>
          <p:cNvSpPr txBox="1"/>
          <p:nvPr/>
        </p:nvSpPr>
        <p:spPr>
          <a:xfrm>
            <a:off x="4713491" y="4271734"/>
            <a:ext cx="5665358" cy="253916"/>
          </a:xfrm>
          <a:prstGeom prst="rect">
            <a:avLst/>
          </a:prstGeom>
          <a:noFill/>
        </p:spPr>
        <p:txBody>
          <a:bodyPr wrap="square" rtlCol="0">
            <a:spAutoFit/>
          </a:bodyPr>
          <a:lstStyle/>
          <a:p>
            <a:pPr marL="171450" indent="-171450">
              <a:buFont typeface="Arial" panose="020B0604020202020204" pitchFamily="34" charset="0"/>
              <a:buChar char="•"/>
            </a:pPr>
            <a:r>
              <a:rPr lang="en-US" altLang="zh-CN" sz="1050" dirty="0"/>
              <a:t>e.g. </a:t>
            </a:r>
            <a:r>
              <a:rPr lang="en-US" altLang="zh-CN" sz="1050" dirty="0" err="1"/>
              <a:t>soooooo</a:t>
            </a:r>
            <a:r>
              <a:rPr lang="en-US" altLang="zh-CN" sz="1050" dirty="0"/>
              <a:t> </a:t>
            </a:r>
            <a:r>
              <a:rPr lang="en-US" sz="1050" dirty="0"/>
              <a:t>→ so, </a:t>
            </a:r>
            <a:r>
              <a:rPr lang="en-US" sz="1050" dirty="0" err="1"/>
              <a:t>waaay</a:t>
            </a:r>
            <a:r>
              <a:rPr lang="en-US" altLang="zh-CN" sz="1050" dirty="0"/>
              <a:t> </a:t>
            </a:r>
            <a:r>
              <a:rPr lang="en-US" sz="1050" dirty="0"/>
              <a:t>→ </a:t>
            </a:r>
            <a:r>
              <a:rPr lang="en-US" sz="1050" dirty="0" err="1"/>
              <a:t>waay</a:t>
            </a:r>
            <a:r>
              <a:rPr lang="en-US" sz="1050" dirty="0"/>
              <a:t>, ….</a:t>
            </a:r>
          </a:p>
        </p:txBody>
      </p:sp>
      <p:pic>
        <p:nvPicPr>
          <p:cNvPr id="44" name="Picture 43">
            <a:extLst>
              <a:ext uri="{FF2B5EF4-FFF2-40B4-BE49-F238E27FC236}">
                <a16:creationId xmlns:a16="http://schemas.microsoft.com/office/drawing/2014/main" id="{9B4A92BB-AC43-E866-2185-91C6A50CBE27}"/>
              </a:ext>
            </a:extLst>
          </p:cNvPr>
          <p:cNvPicPr>
            <a:picLocks noChangeAspect="1"/>
          </p:cNvPicPr>
          <p:nvPr/>
        </p:nvPicPr>
        <p:blipFill>
          <a:blip r:embed="rId3"/>
          <a:stretch>
            <a:fillRect/>
          </a:stretch>
        </p:blipFill>
        <p:spPr>
          <a:xfrm>
            <a:off x="4781153" y="5274318"/>
            <a:ext cx="2765017" cy="227173"/>
          </a:xfrm>
          <a:prstGeom prst="rect">
            <a:avLst/>
          </a:prstGeom>
        </p:spPr>
      </p:pic>
      <p:sp>
        <p:nvSpPr>
          <p:cNvPr id="2" name="Content Placeholder 2">
            <a:extLst>
              <a:ext uri="{FF2B5EF4-FFF2-40B4-BE49-F238E27FC236}">
                <a16:creationId xmlns:a16="http://schemas.microsoft.com/office/drawing/2014/main" id="{00C0FE80-F34C-D755-2DD0-9879798CA920}"/>
              </a:ext>
            </a:extLst>
          </p:cNvPr>
          <p:cNvSpPr txBox="1">
            <a:spLocks/>
          </p:cNvSpPr>
          <p:nvPr/>
        </p:nvSpPr>
        <p:spPr>
          <a:xfrm>
            <a:off x="838200" y="1425419"/>
            <a:ext cx="2836566" cy="31174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Language Detection</a:t>
            </a:r>
          </a:p>
        </p:txBody>
      </p:sp>
      <p:sp>
        <p:nvSpPr>
          <p:cNvPr id="5" name="Arrow: Right 4">
            <a:extLst>
              <a:ext uri="{FF2B5EF4-FFF2-40B4-BE49-F238E27FC236}">
                <a16:creationId xmlns:a16="http://schemas.microsoft.com/office/drawing/2014/main" id="{47E86123-AB89-DD9B-3557-46F9C1BF62B1}"/>
              </a:ext>
            </a:extLst>
          </p:cNvPr>
          <p:cNvSpPr/>
          <p:nvPr/>
        </p:nvSpPr>
        <p:spPr>
          <a:xfrm rot="5400000">
            <a:off x="2082888" y="1726827"/>
            <a:ext cx="160563" cy="10097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dirty="0"/>
          </a:p>
        </p:txBody>
      </p:sp>
      <p:sp>
        <p:nvSpPr>
          <p:cNvPr id="6" name="TextBox 5">
            <a:extLst>
              <a:ext uri="{FF2B5EF4-FFF2-40B4-BE49-F238E27FC236}">
                <a16:creationId xmlns:a16="http://schemas.microsoft.com/office/drawing/2014/main" id="{23BFEC5F-EDE3-58CE-8222-45ADFFD51FCC}"/>
              </a:ext>
            </a:extLst>
          </p:cNvPr>
          <p:cNvSpPr txBox="1"/>
          <p:nvPr/>
        </p:nvSpPr>
        <p:spPr>
          <a:xfrm>
            <a:off x="4713491" y="6066358"/>
            <a:ext cx="5665358" cy="253916"/>
          </a:xfrm>
          <a:prstGeom prst="rect">
            <a:avLst/>
          </a:prstGeom>
          <a:noFill/>
        </p:spPr>
        <p:txBody>
          <a:bodyPr wrap="square" rtlCol="0">
            <a:spAutoFit/>
          </a:bodyPr>
          <a:lstStyle/>
          <a:p>
            <a:pPr marL="171450" indent="-171450">
              <a:buFont typeface="Arial" panose="020B0604020202020204" pitchFamily="34" charset="0"/>
              <a:buChar char="•"/>
            </a:pPr>
            <a:r>
              <a:rPr lang="en-US" altLang="zh-CN" sz="1050" dirty="0"/>
              <a:t>e.g. </a:t>
            </a:r>
            <a:r>
              <a:rPr lang="en-US" altLang="zh-CN" sz="1050" dirty="0" err="1"/>
              <a:t>feskfnrjkgnr</a:t>
            </a:r>
            <a:r>
              <a:rPr lang="en-US" altLang="zh-CN" sz="1050" dirty="0"/>
              <a:t> …</a:t>
            </a:r>
            <a:endParaRPr lang="en-US" sz="1050" dirty="0"/>
          </a:p>
        </p:txBody>
      </p:sp>
    </p:spTree>
    <p:extLst>
      <p:ext uri="{BB962C8B-B14F-4D97-AF65-F5344CB8AC3E}">
        <p14:creationId xmlns:p14="http://schemas.microsoft.com/office/powerpoint/2010/main" val="201479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4499B-8094-94B7-09F2-DEB35ACECDB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664D673-A3F2-104B-E9FB-566F194EC1D7}"/>
              </a:ext>
            </a:extLst>
          </p:cNvPr>
          <p:cNvSpPr>
            <a:spLocks noGrp="1"/>
          </p:cNvSpPr>
          <p:nvPr>
            <p:ph type="title"/>
          </p:nvPr>
        </p:nvSpPr>
        <p:spPr/>
        <p:txBody>
          <a:bodyPr>
            <a:normAutofit fontScale="90000"/>
          </a:bodyPr>
          <a:lstStyle/>
          <a:p>
            <a:r>
              <a:rPr lang="en-US" dirty="0"/>
              <a:t>Word Embedding &amp; TSNE</a:t>
            </a:r>
          </a:p>
        </p:txBody>
      </p:sp>
      <p:pic>
        <p:nvPicPr>
          <p:cNvPr id="1026" name="Picture 2">
            <a:extLst>
              <a:ext uri="{FF2B5EF4-FFF2-40B4-BE49-F238E27FC236}">
                <a16:creationId xmlns:a16="http://schemas.microsoft.com/office/drawing/2014/main" id="{89954EED-B52C-A997-827A-280F7A67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03" y="2333298"/>
            <a:ext cx="4851867" cy="399621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F93A805-3EF3-5646-2B1C-1ED16793EC9C}"/>
              </a:ext>
            </a:extLst>
          </p:cNvPr>
          <p:cNvSpPr txBox="1"/>
          <p:nvPr/>
        </p:nvSpPr>
        <p:spPr>
          <a:xfrm>
            <a:off x="6241899" y="1598484"/>
            <a:ext cx="5801643"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TSNE </a:t>
            </a:r>
          </a:p>
        </p:txBody>
      </p:sp>
      <p:cxnSp>
        <p:nvCxnSpPr>
          <p:cNvPr id="21" name="Straight Connector 20">
            <a:extLst>
              <a:ext uri="{FF2B5EF4-FFF2-40B4-BE49-F238E27FC236}">
                <a16:creationId xmlns:a16="http://schemas.microsoft.com/office/drawing/2014/main" id="{397E0E4D-C513-5281-F097-2EE468A312F8}"/>
              </a:ext>
            </a:extLst>
          </p:cNvPr>
          <p:cNvCxnSpPr>
            <a:cxnSpLocks/>
          </p:cNvCxnSpPr>
          <p:nvPr/>
        </p:nvCxnSpPr>
        <p:spPr>
          <a:xfrm flipV="1">
            <a:off x="5950102" y="1350999"/>
            <a:ext cx="0" cy="5759183"/>
          </a:xfrm>
          <a:prstGeom prst="line">
            <a:avLst/>
          </a:prstGeom>
          <a:ln w="317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3" name="Picture 22" descr="A blue dot pattern on a white background&#10;&#10;AI-generated content may be incorrect.">
            <a:extLst>
              <a:ext uri="{FF2B5EF4-FFF2-40B4-BE49-F238E27FC236}">
                <a16:creationId xmlns:a16="http://schemas.microsoft.com/office/drawing/2014/main" id="{DE8BE6EC-F486-195B-F306-445E0DC7CEE9}"/>
              </a:ext>
            </a:extLst>
          </p:cNvPr>
          <p:cNvPicPr>
            <a:picLocks noChangeAspect="1"/>
          </p:cNvPicPr>
          <p:nvPr/>
        </p:nvPicPr>
        <p:blipFill>
          <a:blip r:embed="rId4"/>
          <a:stretch>
            <a:fillRect/>
          </a:stretch>
        </p:blipFill>
        <p:spPr>
          <a:xfrm>
            <a:off x="6000750" y="2042091"/>
            <a:ext cx="5353050" cy="4229100"/>
          </a:xfrm>
          <a:prstGeom prst="rect">
            <a:avLst/>
          </a:prstGeom>
        </p:spPr>
      </p:pic>
      <p:sp>
        <p:nvSpPr>
          <p:cNvPr id="24" name="TextBox 23">
            <a:extLst>
              <a:ext uri="{FF2B5EF4-FFF2-40B4-BE49-F238E27FC236}">
                <a16:creationId xmlns:a16="http://schemas.microsoft.com/office/drawing/2014/main" id="{DB9D2241-9B9A-8EF2-4198-1C6723359ECD}"/>
              </a:ext>
            </a:extLst>
          </p:cNvPr>
          <p:cNvSpPr txBox="1"/>
          <p:nvPr/>
        </p:nvSpPr>
        <p:spPr>
          <a:xfrm>
            <a:off x="990600" y="1598484"/>
            <a:ext cx="5801643"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Embedding model: Sentence-BERT</a:t>
            </a:r>
          </a:p>
        </p:txBody>
      </p:sp>
    </p:spTree>
    <p:extLst>
      <p:ext uri="{BB962C8B-B14F-4D97-AF65-F5344CB8AC3E}">
        <p14:creationId xmlns:p14="http://schemas.microsoft.com/office/powerpoint/2010/main" val="3047741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72F07-FC73-C0E3-6E9C-3C31A79233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CD9EC0D-9A3B-28C2-AE1E-891B12E7FD57}"/>
              </a:ext>
            </a:extLst>
          </p:cNvPr>
          <p:cNvSpPr>
            <a:spLocks noGrp="1"/>
          </p:cNvSpPr>
          <p:nvPr>
            <p:ph type="title"/>
          </p:nvPr>
        </p:nvSpPr>
        <p:spPr/>
        <p:txBody>
          <a:bodyPr>
            <a:normAutofit fontScale="90000"/>
          </a:bodyPr>
          <a:lstStyle/>
          <a:p>
            <a:r>
              <a:rPr lang="en-US" dirty="0"/>
              <a:t>K-Means</a:t>
            </a:r>
          </a:p>
        </p:txBody>
      </p:sp>
      <p:cxnSp>
        <p:nvCxnSpPr>
          <p:cNvPr id="21" name="Straight Connector 20">
            <a:extLst>
              <a:ext uri="{FF2B5EF4-FFF2-40B4-BE49-F238E27FC236}">
                <a16:creationId xmlns:a16="http://schemas.microsoft.com/office/drawing/2014/main" id="{E0323488-9C71-212F-F539-458900532E98}"/>
              </a:ext>
            </a:extLst>
          </p:cNvPr>
          <p:cNvCxnSpPr>
            <a:cxnSpLocks/>
          </p:cNvCxnSpPr>
          <p:nvPr/>
        </p:nvCxnSpPr>
        <p:spPr>
          <a:xfrm flipV="1">
            <a:off x="5950102" y="1350999"/>
            <a:ext cx="0" cy="5759183"/>
          </a:xfrm>
          <a:prstGeom prst="line">
            <a:avLst/>
          </a:prstGeom>
          <a:ln w="317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Picture 2" descr="A graph with a line&#10;&#10;AI-generated content may be incorrect.">
            <a:extLst>
              <a:ext uri="{FF2B5EF4-FFF2-40B4-BE49-F238E27FC236}">
                <a16:creationId xmlns:a16="http://schemas.microsoft.com/office/drawing/2014/main" id="{9D45C962-77C8-72C7-A3C8-871A0EEC63E7}"/>
              </a:ext>
            </a:extLst>
          </p:cNvPr>
          <p:cNvPicPr>
            <a:picLocks noChangeAspect="1"/>
          </p:cNvPicPr>
          <p:nvPr/>
        </p:nvPicPr>
        <p:blipFill>
          <a:blip r:embed="rId3"/>
          <a:stretch>
            <a:fillRect/>
          </a:stretch>
        </p:blipFill>
        <p:spPr>
          <a:xfrm>
            <a:off x="937602" y="1966142"/>
            <a:ext cx="3930569" cy="3750605"/>
          </a:xfrm>
          <a:prstGeom prst="rect">
            <a:avLst/>
          </a:prstGeom>
        </p:spPr>
      </p:pic>
      <p:pic>
        <p:nvPicPr>
          <p:cNvPr id="6" name="Picture 5" descr="A graph with a line&#10;&#10;AI-generated content may be incorrect.">
            <a:extLst>
              <a:ext uri="{FF2B5EF4-FFF2-40B4-BE49-F238E27FC236}">
                <a16:creationId xmlns:a16="http://schemas.microsoft.com/office/drawing/2014/main" id="{04A0CCF5-1CDB-771E-8CB8-630CA2211DEB}"/>
              </a:ext>
            </a:extLst>
          </p:cNvPr>
          <p:cNvPicPr>
            <a:picLocks noChangeAspect="1"/>
          </p:cNvPicPr>
          <p:nvPr/>
        </p:nvPicPr>
        <p:blipFill>
          <a:blip r:embed="rId4"/>
          <a:stretch>
            <a:fillRect/>
          </a:stretch>
        </p:blipFill>
        <p:spPr>
          <a:xfrm>
            <a:off x="6712544" y="1966142"/>
            <a:ext cx="5031436" cy="3898704"/>
          </a:xfrm>
          <a:prstGeom prst="rect">
            <a:avLst/>
          </a:prstGeom>
        </p:spPr>
      </p:pic>
    </p:spTree>
    <p:extLst>
      <p:ext uri="{BB962C8B-B14F-4D97-AF65-F5344CB8AC3E}">
        <p14:creationId xmlns:p14="http://schemas.microsoft.com/office/powerpoint/2010/main" val="2603219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820A02-1432-8534-4892-C7FC76FA10B4}"/>
              </a:ext>
            </a:extLst>
          </p:cNvPr>
          <p:cNvSpPr>
            <a:spLocks noGrp="1"/>
          </p:cNvSpPr>
          <p:nvPr>
            <p:ph type="title"/>
          </p:nvPr>
        </p:nvSpPr>
        <p:spPr/>
        <p:txBody>
          <a:bodyPr>
            <a:normAutofit fontScale="90000"/>
          </a:bodyPr>
          <a:lstStyle/>
          <a:p>
            <a:r>
              <a:rPr lang="en-US" dirty="0"/>
              <a:t>K-Means</a:t>
            </a:r>
          </a:p>
        </p:txBody>
      </p:sp>
      <p:pic>
        <p:nvPicPr>
          <p:cNvPr id="5" name="Picture 4" descr="A green and blue matrix&#10;&#10;AI-generated content may be incorrect.">
            <a:extLst>
              <a:ext uri="{FF2B5EF4-FFF2-40B4-BE49-F238E27FC236}">
                <a16:creationId xmlns:a16="http://schemas.microsoft.com/office/drawing/2014/main" id="{119093DF-AD22-3B31-16BD-A3AADA2B4A3E}"/>
              </a:ext>
            </a:extLst>
          </p:cNvPr>
          <p:cNvPicPr>
            <a:picLocks noChangeAspect="1"/>
          </p:cNvPicPr>
          <p:nvPr/>
        </p:nvPicPr>
        <p:blipFill>
          <a:blip r:embed="rId3"/>
          <a:stretch>
            <a:fillRect/>
          </a:stretch>
        </p:blipFill>
        <p:spPr>
          <a:xfrm>
            <a:off x="450658" y="1683378"/>
            <a:ext cx="5167944" cy="4430582"/>
          </a:xfrm>
          <a:prstGeom prst="rect">
            <a:avLst/>
          </a:prstGeom>
        </p:spPr>
      </p:pic>
      <p:pic>
        <p:nvPicPr>
          <p:cNvPr id="7" name="Picture 6" descr="A green and blue squares&#10;&#10;AI-generated content may be incorrect.">
            <a:extLst>
              <a:ext uri="{FF2B5EF4-FFF2-40B4-BE49-F238E27FC236}">
                <a16:creationId xmlns:a16="http://schemas.microsoft.com/office/drawing/2014/main" id="{06C24D98-B756-816C-7A03-D552068E1697}"/>
              </a:ext>
            </a:extLst>
          </p:cNvPr>
          <p:cNvPicPr>
            <a:picLocks noChangeAspect="1"/>
          </p:cNvPicPr>
          <p:nvPr/>
        </p:nvPicPr>
        <p:blipFill>
          <a:blip r:embed="rId4"/>
          <a:stretch>
            <a:fillRect/>
          </a:stretch>
        </p:blipFill>
        <p:spPr>
          <a:xfrm>
            <a:off x="6044588" y="1683378"/>
            <a:ext cx="5167944" cy="4430582"/>
          </a:xfrm>
          <a:prstGeom prst="rect">
            <a:avLst/>
          </a:prstGeom>
        </p:spPr>
      </p:pic>
    </p:spTree>
    <p:extLst>
      <p:ext uri="{BB962C8B-B14F-4D97-AF65-F5344CB8AC3E}">
        <p14:creationId xmlns:p14="http://schemas.microsoft.com/office/powerpoint/2010/main" val="18945506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2583</TotalTime>
  <Words>1733</Words>
  <Application>Microsoft Office PowerPoint</Application>
  <PresentationFormat>Widescreen</PresentationFormat>
  <Paragraphs>141</Paragraphs>
  <Slides>14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Aptos Display</vt:lpstr>
      <vt:lpstr>Arial</vt:lpstr>
      <vt:lpstr>Georgia</vt:lpstr>
      <vt:lpstr>Office Theme</vt:lpstr>
      <vt:lpstr>Product Reviews Clustering</vt:lpstr>
      <vt:lpstr>1. Motivation &amp; Goals</vt:lpstr>
      <vt:lpstr>EDA</vt:lpstr>
      <vt:lpstr>EDA</vt:lpstr>
      <vt:lpstr>PowerPoint Presentation</vt:lpstr>
      <vt:lpstr>Text Cleaning Pipeline</vt:lpstr>
      <vt:lpstr>Word Embedding &amp; TSNE</vt:lpstr>
      <vt:lpstr>K-Means</vt:lpstr>
      <vt:lpstr>K-Means</vt:lpstr>
      <vt:lpstr>K-Means</vt:lpstr>
      <vt:lpstr>DBSCAN</vt:lpstr>
      <vt:lpstr>DBSCAN</vt:lpstr>
      <vt:lpstr>Clustering Result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yuzhou fu</dc:creator>
  <cp:lastModifiedBy>yuzhou fu</cp:lastModifiedBy>
  <cp:revision>27</cp:revision>
  <dcterms:created xsi:type="dcterms:W3CDTF">2024-12-10T20:40:38Z</dcterms:created>
  <dcterms:modified xsi:type="dcterms:W3CDTF">2025-12-17T04:46:27Z</dcterms:modified>
</cp:coreProperties>
</file>